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6"/>
  </p:notesMasterIdLst>
  <p:sldIdLst>
    <p:sldId id="298" r:id="rId2"/>
    <p:sldId id="345" r:id="rId3"/>
    <p:sldId id="473" r:id="rId4"/>
    <p:sldId id="476" r:id="rId5"/>
    <p:sldId id="374" r:id="rId6"/>
    <p:sldId id="443" r:id="rId7"/>
    <p:sldId id="477" r:id="rId8"/>
    <p:sldId id="478" r:id="rId9"/>
    <p:sldId id="479" r:id="rId10"/>
    <p:sldId id="480" r:id="rId11"/>
    <p:sldId id="482" r:id="rId12"/>
    <p:sldId id="483" r:id="rId13"/>
    <p:sldId id="484" r:id="rId14"/>
    <p:sldId id="481" r:id="rId15"/>
  </p:sldIdLst>
  <p:sldSz cx="9144000" cy="6858000" type="screen4x3"/>
  <p:notesSz cx="6881813" cy="10002838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1" userDrawn="1">
          <p15:clr>
            <a:srgbClr val="A4A3A4"/>
          </p15:clr>
        </p15:guide>
        <p15:guide id="2" pos="216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3300"/>
    <a:srgbClr val="000000"/>
    <a:srgbClr val="93B8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62" autoAdjust="0"/>
    <p:restoredTop sz="94787" autoAdjust="0"/>
  </p:normalViewPr>
  <p:slideViewPr>
    <p:cSldViewPr>
      <p:cViewPr varScale="1">
        <p:scale>
          <a:sx n="117" d="100"/>
          <a:sy n="117" d="100"/>
        </p:scale>
        <p:origin x="96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170" y="-84"/>
      </p:cViewPr>
      <p:guideLst>
        <p:guide orient="horz" pos="3151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86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4" tIns="46482" rIns="92964" bIns="4648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37" y="0"/>
            <a:ext cx="298286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4" tIns="46482" rIns="92964" bIns="464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2213" cy="3751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861" y="4751068"/>
            <a:ext cx="5506093" cy="450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4" tIns="46482" rIns="92964" bIns="464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0537"/>
            <a:ext cx="2982869" cy="50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4" tIns="46482" rIns="92964" bIns="4648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37" y="9500537"/>
            <a:ext cx="2982869" cy="50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4" tIns="46482" rIns="92964" bIns="464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FCE02AE-DEEB-41F0-9F6D-8C7DDEE96B5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862316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008" indent="-28846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3859" indent="-23077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5402" indent="-23077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6945" indent="-23077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8489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0032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1576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3119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BC01E7-ACF3-490E-8619-BF3EB241B560}" type="slidenum">
              <a:rPr lang="it-IT" altLang="it-IT" smtClean="0"/>
              <a:pPr>
                <a:spcBef>
                  <a:spcPct val="0"/>
                </a:spcBef>
              </a:pPr>
              <a:t>1</a:t>
            </a:fld>
            <a:endParaRPr lang="it-IT" altLang="it-IT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5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it-IT" altLang="en-US"/>
              <a:t>Fare clic per modificare lo stile del titolo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it-IT" altLang="en-US"/>
              <a:t>Fare clic per modificare lo stile del sottotitolo dello schema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065C6-09C1-41E3-84EB-5438E1FCD282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67568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DA572-3058-4A5C-B697-3B4C0FDCE87C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17299769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F9233-03AD-4277-92BB-D68AE9CE5C51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179605676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94F80-903A-450E-89EB-48AA1EA64B81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05345228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A6645-9945-48FD-80BE-F403934DB72B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62675070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A5D2-1357-4048-8E1B-2174124E612B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16031806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1F72B-5ECE-4A32-8ABD-C51A27B725A9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906239434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EA2EA-3526-4FDE-A488-8F4207C6D722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29813947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A2A36-15EE-452A-A151-EAD54434B4FB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95079133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D8CA0-5BB6-4456-A445-38CECE0A874D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6200953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60148-6F1D-4A48-A78B-1B6BCA6DD003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994024968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1CD0F-775E-49FC-B06A-96D89491E237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484217828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gli stili del testo dello schema</a:t>
            </a:r>
          </a:p>
          <a:p>
            <a:pPr lvl="1"/>
            <a:r>
              <a:rPr lang="it-IT" altLang="en-US" smtClean="0"/>
              <a:t>Secondo livello</a:t>
            </a:r>
          </a:p>
          <a:p>
            <a:pPr lvl="2"/>
            <a:r>
              <a:rPr lang="it-IT" altLang="en-US" smtClean="0"/>
              <a:t>Terzo livello</a:t>
            </a:r>
          </a:p>
          <a:p>
            <a:pPr lvl="3"/>
            <a:r>
              <a:rPr lang="it-IT" altLang="en-US" smtClean="0"/>
              <a:t>Quarto livello</a:t>
            </a:r>
          </a:p>
          <a:p>
            <a:pPr lvl="4"/>
            <a:r>
              <a:rPr lang="it-IT" altLang="en-US" smtClean="0"/>
              <a:t>Quinto livello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F2ACD760-E883-4175-94DA-444235174B2A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  <p:sp>
        <p:nvSpPr>
          <p:cNvPr id="1031" name="Freeform 7"/>
          <p:cNvSpPr>
            <a:spLocks noChangeArrowheads="1"/>
          </p:cNvSpPr>
          <p:nvPr userDrawn="1"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  <p:sldLayoutId id="2147484100" r:id="rId12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B9CA150-C575-464F-A675-3F9DCD6AAB38}" type="slidenum">
              <a:rPr lang="it-IT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it-IT" altLang="en-US" sz="1200" smtClean="0">
              <a:latin typeface="Garamond" panose="02020404030301010803" pitchFamily="18" charset="0"/>
            </a:endParaRPr>
          </a:p>
        </p:txBody>
      </p:sp>
      <p:sp>
        <p:nvSpPr>
          <p:cNvPr id="15363" name="Rectangle 29"/>
          <p:cNvSpPr>
            <a:spLocks noChangeArrowheads="1"/>
          </p:cNvSpPr>
          <p:nvPr/>
        </p:nvSpPr>
        <p:spPr bwMode="auto">
          <a:xfrm>
            <a:off x="571500" y="970865"/>
            <a:ext cx="80645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 b="1" dirty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 b="1" dirty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 b="1" dirty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it-IT" sz="3600" b="1" dirty="0" smtClean="0">
                <a:solidFill>
                  <a:srgbClr val="93B83F"/>
                </a:solidFill>
                <a:latin typeface="Georgia" panose="02040502050405020303" pitchFamily="18" charset="0"/>
              </a:rPr>
              <a:t>Verso il patto regionale per la ricostruzione e lo sviluppo</a:t>
            </a:r>
            <a:endParaRPr lang="it-IT" sz="3600" b="1" dirty="0">
              <a:solidFill>
                <a:srgbClr val="93B83F"/>
              </a:solidFill>
              <a:latin typeface="Georgia" panose="02040502050405020303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dirty="0"/>
              <a:t>Lorenzo Bisogni – Servizio </a:t>
            </a:r>
            <a:r>
              <a:rPr lang="it-IT" altLang="it-IT" sz="1600" dirty="0" smtClean="0"/>
              <a:t>Politiche Agroalimentari</a:t>
            </a:r>
            <a:endParaRPr lang="it-IT" altLang="it-IT" sz="24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6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dirty="0" smtClean="0">
                <a:solidFill>
                  <a:srgbClr val="93B83F"/>
                </a:solidFill>
              </a:rPr>
              <a:t>ISTAO – 8 giugno 2018</a:t>
            </a:r>
            <a:endParaRPr lang="it-IT" altLang="it-IT" sz="2400" b="1" i="1" u="sng" dirty="0">
              <a:solidFill>
                <a:srgbClr val="93B83F"/>
              </a:solidFill>
            </a:endParaRPr>
          </a:p>
        </p:txBody>
      </p:sp>
      <p:sp>
        <p:nvSpPr>
          <p:cNvPr id="15364" name="Rectangle 33"/>
          <p:cNvSpPr>
            <a:spLocks noChangeArrowheads="1"/>
          </p:cNvSpPr>
          <p:nvPr/>
        </p:nvSpPr>
        <p:spPr bwMode="auto">
          <a:xfrm>
            <a:off x="0" y="2814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2CF4507-7136-41FD-905D-26D5119EE023}" type="slidenum">
              <a:rPr lang="it-IT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it-IT" altLang="en-US" sz="1200" smtClean="0">
              <a:latin typeface="Garamond" panose="02020404030301010803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796136" y="476672"/>
            <a:ext cx="316835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99CC00"/>
                </a:solidFill>
              </a:rPr>
              <a:t>Coltivazione biologica</a:t>
            </a:r>
          </a:p>
          <a:p>
            <a:r>
              <a:rPr lang="it-IT" sz="3600" b="1" dirty="0" smtClean="0">
                <a:solidFill>
                  <a:srgbClr val="99CC00"/>
                </a:solidFill>
              </a:rPr>
              <a:t>(2016 – 2017)</a:t>
            </a:r>
          </a:p>
          <a:p>
            <a:endParaRPr lang="it-IT" sz="3600" b="1" dirty="0" smtClean="0">
              <a:solidFill>
                <a:srgbClr val="99CC00"/>
              </a:solidFill>
            </a:endParaRPr>
          </a:p>
          <a:p>
            <a:r>
              <a:rPr lang="it-IT" sz="2800" b="1" dirty="0" smtClean="0"/>
              <a:t>Fondi impegnati</a:t>
            </a:r>
          </a:p>
          <a:p>
            <a:r>
              <a:rPr lang="it-IT" sz="2800" b="1" dirty="0" smtClean="0">
                <a:solidFill>
                  <a:srgbClr val="FF0000"/>
                </a:solidFill>
              </a:rPr>
              <a:t>88,04 </a:t>
            </a:r>
            <a:r>
              <a:rPr lang="it-IT" sz="2800" b="1" dirty="0" err="1" smtClean="0">
                <a:solidFill>
                  <a:srgbClr val="FF0000"/>
                </a:solidFill>
              </a:rPr>
              <a:t>meuro</a:t>
            </a:r>
            <a:endParaRPr lang="it-IT" sz="2800" b="1" dirty="0" smtClean="0">
              <a:solidFill>
                <a:srgbClr val="FF0000"/>
              </a:solidFill>
            </a:endParaRPr>
          </a:p>
          <a:p>
            <a:endParaRPr lang="it-IT" sz="2800" b="1" dirty="0" smtClean="0">
              <a:solidFill>
                <a:srgbClr val="FF0000"/>
              </a:solidFill>
            </a:endParaRPr>
          </a:p>
          <a:p>
            <a:r>
              <a:rPr lang="it-IT" sz="2800" b="1" dirty="0" smtClean="0"/>
              <a:t>Ettari a premio</a:t>
            </a:r>
          </a:p>
          <a:p>
            <a:r>
              <a:rPr lang="it-IT" sz="2800" b="1" dirty="0" smtClean="0">
                <a:solidFill>
                  <a:srgbClr val="FF0000"/>
                </a:solidFill>
              </a:rPr>
              <a:t>64.100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32656"/>
            <a:ext cx="5574825" cy="581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126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2CF4507-7136-41FD-905D-26D5119EE023}" type="slidenum">
              <a:rPr lang="it-IT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it-IT" altLang="en-US" sz="1200" smtClean="0">
              <a:latin typeface="Garamond" panose="02020404030301010803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684456" y="404664"/>
            <a:ext cx="342067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99CC00"/>
                </a:solidFill>
              </a:rPr>
              <a:t>Pagamenti </a:t>
            </a:r>
            <a:r>
              <a:rPr lang="it-IT" sz="3600" b="1" dirty="0" err="1" smtClean="0">
                <a:solidFill>
                  <a:srgbClr val="99CC00"/>
                </a:solidFill>
              </a:rPr>
              <a:t>agroclimatici</a:t>
            </a:r>
            <a:r>
              <a:rPr lang="it-IT" sz="3600" b="1" dirty="0" smtClean="0">
                <a:solidFill>
                  <a:srgbClr val="99CC00"/>
                </a:solidFill>
              </a:rPr>
              <a:t> ambientali</a:t>
            </a:r>
          </a:p>
          <a:p>
            <a:r>
              <a:rPr lang="it-IT" sz="3600" b="1" dirty="0" smtClean="0">
                <a:solidFill>
                  <a:srgbClr val="99CC00"/>
                </a:solidFill>
              </a:rPr>
              <a:t>(2016 – 2017)</a:t>
            </a:r>
          </a:p>
          <a:p>
            <a:endParaRPr lang="it-IT" sz="2000" b="1" dirty="0" smtClean="0">
              <a:solidFill>
                <a:srgbClr val="99CC00"/>
              </a:solidFill>
            </a:endParaRPr>
          </a:p>
          <a:p>
            <a:r>
              <a:rPr lang="it-IT" sz="2800" b="1" dirty="0" smtClean="0"/>
              <a:t>Fondi impegnati</a:t>
            </a:r>
          </a:p>
          <a:p>
            <a:r>
              <a:rPr lang="it-IT" sz="2800" b="1" dirty="0" smtClean="0">
                <a:solidFill>
                  <a:srgbClr val="FF0000"/>
                </a:solidFill>
              </a:rPr>
              <a:t>10,66 </a:t>
            </a:r>
            <a:r>
              <a:rPr lang="it-IT" sz="2800" b="1" dirty="0" err="1" smtClean="0">
                <a:solidFill>
                  <a:srgbClr val="FF0000"/>
                </a:solidFill>
              </a:rPr>
              <a:t>meuro</a:t>
            </a:r>
            <a:endParaRPr lang="it-IT" sz="2800" b="1" dirty="0" smtClean="0">
              <a:solidFill>
                <a:srgbClr val="FF0000"/>
              </a:solidFill>
            </a:endParaRPr>
          </a:p>
          <a:p>
            <a:endParaRPr lang="it-IT" sz="1400" b="1" dirty="0" smtClean="0">
              <a:solidFill>
                <a:srgbClr val="FF0000"/>
              </a:solidFill>
            </a:endParaRPr>
          </a:p>
          <a:p>
            <a:r>
              <a:rPr lang="it-IT" sz="2800" b="1" dirty="0" smtClean="0"/>
              <a:t>Ettari a premio</a:t>
            </a:r>
          </a:p>
          <a:p>
            <a:r>
              <a:rPr lang="it-IT" sz="2800" b="1" dirty="0" smtClean="0">
                <a:solidFill>
                  <a:srgbClr val="FF0000"/>
                </a:solidFill>
              </a:rPr>
              <a:t>11.500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5519981" cy="575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010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123E29-A552-455D-9E54-16E5D09EC8F1}" type="slidenum">
              <a:rPr lang="it-IT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it-IT" altLang="en-US" sz="1200" smtClean="0">
              <a:latin typeface="Garamond" panose="02020404030301010803" pitchFamily="18" charset="0"/>
            </a:endParaRP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334963"/>
            <a:ext cx="8664575" cy="1221829"/>
          </a:xfrm>
          <a:noFill/>
        </p:spPr>
        <p:txBody>
          <a:bodyPr anchor="ctr"/>
          <a:lstStyle/>
          <a:p>
            <a:pPr eaLnBrk="1" hangingPunct="1"/>
            <a:r>
              <a:rPr lang="it-IT" sz="3600" b="1" dirty="0" smtClean="0">
                <a:solidFill>
                  <a:srgbClr val="93B83F"/>
                </a:solidFill>
                <a:latin typeface="Georgia" panose="02040502050405020303" pitchFamily="18" charset="0"/>
              </a:rPr>
              <a:t>Terza linea: Territorio e viabilità</a:t>
            </a:r>
            <a:endParaRPr lang="it-IT" altLang="it-IT" sz="3600" b="1" dirty="0" smtClean="0">
              <a:solidFill>
                <a:srgbClr val="93B83F"/>
              </a:solidFill>
              <a:latin typeface="Georgia" panose="02040502050405020303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15516" y="1568123"/>
            <a:ext cx="8712968" cy="379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rgbClr val="0000FF"/>
              </a:buClr>
              <a:buSzPct val="100000"/>
              <a:buFont typeface="Wingdings" pitchFamily="2" charset="2"/>
              <a:buChar char="v"/>
              <a:defRPr/>
            </a:pPr>
            <a:r>
              <a:rPr lang="it-IT" sz="3200" dirty="0" smtClean="0">
                <a:latin typeface="Georgia" panose="02040502050405020303" pitchFamily="18" charset="0"/>
              </a:rPr>
              <a:t>Interventi </a:t>
            </a:r>
            <a:r>
              <a:rPr lang="it-IT" sz="3200" b="1" dirty="0">
                <a:solidFill>
                  <a:srgbClr val="0000FF"/>
                </a:solidFill>
                <a:latin typeface="Georgia" panose="02040502050405020303" pitchFamily="18" charset="0"/>
              </a:rPr>
              <a:t>da attivare</a:t>
            </a:r>
            <a:r>
              <a:rPr lang="it-IT" sz="3200" dirty="0" smtClean="0">
                <a:latin typeface="Georgia" panose="02040502050405020303" pitchFamily="18" charset="0"/>
              </a:rPr>
              <a:t> nel 2018;</a:t>
            </a:r>
            <a:endParaRPr lang="it-IT" sz="3200" dirty="0">
              <a:latin typeface="Georgia" panose="02040502050405020303" pitchFamily="18" charset="0"/>
            </a:endParaRPr>
          </a:p>
          <a:p>
            <a:pPr marL="774700" lvl="3" indent="-457200">
              <a:lnSpc>
                <a:spcPct val="90000"/>
              </a:lnSpc>
              <a:spcAft>
                <a:spcPts val="400"/>
              </a:spcAft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it-IT" altLang="it-IT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Accordo Agroambientale d’area per la prevenzione del rischio idrogeologico (Schede: </a:t>
            </a:r>
            <a:r>
              <a:rPr lang="it-IT" altLang="it-IT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13 - 21 - 22 - 23 </a:t>
            </a:r>
            <a:r>
              <a:rPr lang="it-IT" altLang="it-IT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- 55 – 73</a:t>
            </a:r>
            <a:r>
              <a:rPr lang="it-IT" altLang="it-IT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)</a:t>
            </a:r>
            <a:r>
              <a:rPr lang="it-IT" altLang="it-IT" sz="3200" dirty="0" smtClean="0">
                <a:latin typeface="Georgia" panose="02040502050405020303" pitchFamily="18" charset="0"/>
              </a:rPr>
              <a:t>;</a:t>
            </a:r>
          </a:p>
          <a:p>
            <a:pPr marL="774700" lvl="3" indent="-457200">
              <a:lnSpc>
                <a:spcPct val="90000"/>
              </a:lnSpc>
              <a:spcAft>
                <a:spcPts val="400"/>
              </a:spcAft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it-IT" altLang="it-IT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Viabilità rurale (strade interpoderali e vicinali) </a:t>
            </a:r>
            <a:r>
              <a:rPr lang="it-IT" altLang="it-IT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(Schede: </a:t>
            </a:r>
            <a:r>
              <a:rPr lang="it-IT" altLang="it-IT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47</a:t>
            </a:r>
            <a:r>
              <a:rPr lang="it-IT" altLang="it-IT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);</a:t>
            </a:r>
          </a:p>
          <a:p>
            <a:pPr marL="774700" lvl="3" indent="-457200">
              <a:lnSpc>
                <a:spcPct val="90000"/>
              </a:lnSpc>
              <a:spcAft>
                <a:spcPts val="400"/>
              </a:spcAft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it-IT" altLang="it-IT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Prevenzione antincendio e miglioramento ambientale delle foreste </a:t>
            </a:r>
            <a:r>
              <a:rPr lang="it-IT" altLang="it-IT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(Schede: </a:t>
            </a:r>
            <a:r>
              <a:rPr lang="it-IT" altLang="it-IT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37</a:t>
            </a:r>
            <a:r>
              <a:rPr lang="it-IT" altLang="it-IT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)</a:t>
            </a:r>
            <a:r>
              <a:rPr lang="it-IT" altLang="it-IT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endParaRPr lang="it-IT" altLang="it-IT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9354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123E29-A552-455D-9E54-16E5D09EC8F1}" type="slidenum">
              <a:rPr lang="it-IT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it-IT" altLang="en-US" sz="1200" smtClean="0">
              <a:latin typeface="Garamond" panose="02020404030301010803" pitchFamily="18" charset="0"/>
            </a:endParaRP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334963"/>
            <a:ext cx="8664575" cy="1221829"/>
          </a:xfrm>
          <a:noFill/>
        </p:spPr>
        <p:txBody>
          <a:bodyPr anchor="ctr"/>
          <a:lstStyle/>
          <a:p>
            <a:pPr eaLnBrk="1" hangingPunct="1"/>
            <a:r>
              <a:rPr lang="it-IT" sz="3600" b="1" dirty="0" smtClean="0">
                <a:solidFill>
                  <a:srgbClr val="93B83F"/>
                </a:solidFill>
                <a:latin typeface="Georgia" panose="02040502050405020303" pitchFamily="18" charset="0"/>
              </a:rPr>
              <a:t>Quarta linea: Servizi ed economia rurale</a:t>
            </a:r>
            <a:endParaRPr lang="it-IT" altLang="it-IT" sz="3600" b="1" dirty="0" smtClean="0">
              <a:solidFill>
                <a:srgbClr val="93B83F"/>
              </a:solidFill>
              <a:latin typeface="Georgia" panose="02040502050405020303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03932" y="1556792"/>
            <a:ext cx="8136135" cy="417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rgbClr val="0000FF"/>
              </a:buClr>
              <a:buSzPct val="100000"/>
              <a:buFont typeface="Wingdings" pitchFamily="2" charset="2"/>
              <a:buChar char="v"/>
              <a:defRPr/>
            </a:pPr>
            <a:r>
              <a:rPr lang="it-IT" sz="3200" dirty="0" smtClean="0">
                <a:latin typeface="Georgia" panose="02040502050405020303" pitchFamily="18" charset="0"/>
              </a:rPr>
              <a:t>Interventi </a:t>
            </a:r>
            <a:r>
              <a:rPr lang="it-IT" sz="3200" b="1" dirty="0">
                <a:solidFill>
                  <a:srgbClr val="0000FF"/>
                </a:solidFill>
                <a:latin typeface="Georgia" panose="02040502050405020303" pitchFamily="18" charset="0"/>
              </a:rPr>
              <a:t>da attivare</a:t>
            </a:r>
            <a:r>
              <a:rPr lang="it-IT" sz="3200" dirty="0" smtClean="0">
                <a:latin typeface="Georgia" panose="02040502050405020303" pitchFamily="18" charset="0"/>
              </a:rPr>
              <a:t> nel 2018;</a:t>
            </a:r>
            <a:endParaRPr lang="it-IT" sz="3200" dirty="0">
              <a:latin typeface="Georgia" panose="02040502050405020303" pitchFamily="18" charset="0"/>
            </a:endParaRPr>
          </a:p>
          <a:p>
            <a:pPr marL="774700" lvl="3" indent="-457200">
              <a:lnSpc>
                <a:spcPct val="90000"/>
              </a:lnSpc>
              <a:spcAft>
                <a:spcPts val="400"/>
              </a:spcAft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it-IT" alt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GAL =&gt; Sostegno all’occupazione e servizi alla popolazione con Progetti Integrati Locali (Schede:  </a:t>
            </a:r>
            <a:r>
              <a:rPr lang="it-IT" altLang="it-IT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10 - 11 - 14 </a:t>
            </a:r>
            <a:r>
              <a:rPr lang="it-IT" altLang="it-IT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- 50 - 53 - 58 - 81 - 86</a:t>
            </a:r>
            <a:r>
              <a:rPr lang="it-IT" alt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)</a:t>
            </a:r>
            <a:r>
              <a:rPr lang="it-IT" altLang="it-IT" dirty="0" smtClean="0">
                <a:latin typeface="Georgia" panose="02040502050405020303" pitchFamily="18" charset="0"/>
              </a:rPr>
              <a:t>;</a:t>
            </a:r>
          </a:p>
          <a:p>
            <a:pPr marL="774700" lvl="3" indent="-457200">
              <a:lnSpc>
                <a:spcPct val="90000"/>
              </a:lnSpc>
              <a:spcAft>
                <a:spcPts val="400"/>
              </a:spcAft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it-IT" alt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GAL =&gt; </a:t>
            </a:r>
            <a:r>
              <a:rPr lang="it-IT" alt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Borghi rurali, beni storici e culturali, valorizzazione territorio (Schede: </a:t>
            </a:r>
            <a:r>
              <a:rPr lang="it-IT" altLang="it-IT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9 - 19 - 41 - 97 </a:t>
            </a:r>
            <a:r>
              <a:rPr lang="it-IT" altLang="it-IT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- 101 </a:t>
            </a:r>
            <a:r>
              <a:rPr lang="it-IT" altLang="it-IT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- 102</a:t>
            </a:r>
            <a:r>
              <a:rPr lang="it-IT" alt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)</a:t>
            </a:r>
            <a:endParaRPr lang="it-IT" altLang="it-IT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774700" lvl="3" indent="-457200">
              <a:lnSpc>
                <a:spcPct val="90000"/>
              </a:lnSpc>
              <a:spcAft>
                <a:spcPts val="400"/>
              </a:spcAft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it-IT" alt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AREE INTERNE =&gt; </a:t>
            </a:r>
            <a:r>
              <a:rPr lang="it-IT" alt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Borghi rurali, beni storici e culturali, valorizzazione territorio (</a:t>
            </a:r>
            <a:r>
              <a:rPr lang="it-IT" alt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Schede: </a:t>
            </a:r>
            <a:r>
              <a:rPr lang="it-IT" altLang="it-IT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9 - 19 - 41 - 58 - 97 </a:t>
            </a:r>
            <a:r>
              <a:rPr lang="it-IT" altLang="it-IT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- 101 - </a:t>
            </a:r>
            <a:r>
              <a:rPr lang="it-IT" altLang="it-IT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102</a:t>
            </a:r>
            <a:r>
              <a:rPr lang="it-IT" alt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)</a:t>
            </a:r>
            <a:endParaRPr lang="it-IT" altLang="it-IT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174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2CF4507-7136-41FD-905D-26D5119EE023}" type="slidenum">
              <a:rPr lang="it-IT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it-IT" altLang="en-US" sz="1200" smtClean="0">
              <a:latin typeface="Garamond" panose="02020404030301010803" pitchFamily="18" charset="0"/>
            </a:endParaRPr>
          </a:p>
        </p:txBody>
      </p:sp>
      <p:pic>
        <p:nvPicPr>
          <p:cNvPr id="3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5613400" cy="650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5867400" y="1844675"/>
            <a:ext cx="2952750" cy="2952750"/>
          </a:xfrm>
          <a:noFill/>
        </p:spPr>
        <p:txBody>
          <a:bodyPr anchor="ctr"/>
          <a:lstStyle/>
          <a:p>
            <a:pPr algn="ctr" eaLnBrk="1" hangingPunct="1"/>
            <a:r>
              <a:rPr lang="it-IT" altLang="it-IT" sz="3200" b="1" dirty="0" smtClean="0">
                <a:solidFill>
                  <a:srgbClr val="93B83F"/>
                </a:solidFill>
                <a:latin typeface="Georgia" panose="02040502050405020303" pitchFamily="18" charset="0"/>
              </a:rPr>
              <a:t>I territori LEADER e le Aree Interne</a:t>
            </a:r>
            <a:br>
              <a:rPr lang="it-IT" altLang="it-IT" sz="3200" b="1" dirty="0" smtClean="0">
                <a:solidFill>
                  <a:srgbClr val="93B83F"/>
                </a:solidFill>
                <a:latin typeface="Georgia" panose="02040502050405020303" pitchFamily="18" charset="0"/>
              </a:rPr>
            </a:br>
            <a:endParaRPr lang="it-IT" altLang="it-IT" sz="3200" b="1" dirty="0" smtClean="0">
              <a:solidFill>
                <a:srgbClr val="93B83F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1087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B8EA0C-945C-43E1-BA63-D4C88F447DBA}" type="slidenum">
              <a:rPr lang="it-IT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it-IT" altLang="en-US" sz="1200" smtClean="0">
              <a:latin typeface="Garamond" panose="02020404030301010803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23528" y="404664"/>
            <a:ext cx="8797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rgbClr val="93B83F"/>
                </a:solidFill>
                <a:latin typeface="Georgia" panose="02040502050405020303" pitchFamily="18" charset="0"/>
              </a:rPr>
              <a:t>Le risorse finanziarie </a:t>
            </a:r>
            <a:r>
              <a:rPr lang="it-IT" sz="4400" b="1" dirty="0" smtClean="0">
                <a:solidFill>
                  <a:srgbClr val="93B83F"/>
                </a:solidFill>
                <a:latin typeface="Georgia" panose="02040502050405020303" pitchFamily="18" charset="0"/>
              </a:rPr>
              <a:t>del PSR</a:t>
            </a:r>
            <a:endParaRPr lang="it-IT" sz="4400" b="1" dirty="0">
              <a:solidFill>
                <a:srgbClr val="93B83F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44824"/>
            <a:ext cx="8414123" cy="345638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2CF4507-7136-41FD-905D-26D5119EE023}" type="slidenum">
              <a:rPr lang="it-IT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it-IT" altLang="en-US" sz="1200" smtClean="0">
              <a:latin typeface="Garamond" panose="02020404030301010803" pitchFamily="18" charset="0"/>
            </a:endParaRPr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85750"/>
            <a:ext cx="8507288" cy="714375"/>
          </a:xfrm>
          <a:noFill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it-IT" altLang="it-IT" sz="3200" b="1" dirty="0" smtClean="0">
                <a:solidFill>
                  <a:srgbClr val="93B83F"/>
                </a:solidFill>
                <a:latin typeface="Georgia" panose="02040502050405020303" pitchFamily="18" charset="0"/>
              </a:rPr>
              <a:t>Le risorse aggiuntive e le relative scelte</a:t>
            </a:r>
          </a:p>
        </p:txBody>
      </p:sp>
      <p:sp>
        <p:nvSpPr>
          <p:cNvPr id="6" name="Segnaposto contenuto 6"/>
          <p:cNvSpPr txBox="1">
            <a:spLocks/>
          </p:cNvSpPr>
          <p:nvPr/>
        </p:nvSpPr>
        <p:spPr>
          <a:xfrm>
            <a:off x="107504" y="1196752"/>
            <a:ext cx="8928992" cy="4824536"/>
          </a:xfrm>
          <a:prstGeom prst="rect">
            <a:avLst/>
          </a:prstGeom>
        </p:spPr>
        <p:txBody>
          <a:bodyPr/>
          <a:lstStyle/>
          <a:p>
            <a:pPr marL="396000" indent="-396000">
              <a:lnSpc>
                <a:spcPct val="90000"/>
              </a:lnSpc>
              <a:spcBef>
                <a:spcPts val="3000"/>
              </a:spcBef>
              <a:buClr>
                <a:srgbClr val="93B83F"/>
              </a:buClr>
              <a:buSzPct val="65000"/>
              <a:buFont typeface="Wingdings" pitchFamily="2" charset="2"/>
              <a:buChar char="v"/>
              <a:defRPr/>
            </a:pPr>
            <a:r>
              <a:rPr lang="it-IT" sz="2400" dirty="0" smtClean="0">
                <a:latin typeface="Georgia" panose="02040502050405020303" pitchFamily="18" charset="0"/>
              </a:rPr>
              <a:t>Alle </a:t>
            </a:r>
            <a:r>
              <a:rPr lang="it-IT" sz="2400" dirty="0">
                <a:latin typeface="Georgia" panose="02040502050405020303" pitchFamily="18" charset="0"/>
              </a:rPr>
              <a:t>Marche assegnati </a:t>
            </a:r>
            <a:r>
              <a:rPr lang="it-IT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159,25</a:t>
            </a:r>
            <a:r>
              <a:rPr lang="it-IT" sz="2400" b="1" dirty="0">
                <a:solidFill>
                  <a:srgbClr val="0000FF"/>
                </a:solidFill>
                <a:latin typeface="Georgia" panose="02040502050405020303" pitchFamily="18" charset="0"/>
              </a:rPr>
              <a:t> milioni di euro di fondi aggiuntivi </a:t>
            </a:r>
            <a:r>
              <a:rPr lang="it-IT" sz="2400" dirty="0">
                <a:latin typeface="Georgia" panose="02040502050405020303" pitchFamily="18" charset="0"/>
              </a:rPr>
              <a:t>(537,96 milioni la dotazione iniziale)</a:t>
            </a:r>
            <a:endParaRPr lang="it-IT" sz="2400" b="1" dirty="0">
              <a:solidFill>
                <a:srgbClr val="93B83F"/>
              </a:solidFill>
              <a:latin typeface="Georgia" charset="0"/>
              <a:ea typeface="ＭＳ Ｐゴシック" charset="-128"/>
            </a:endParaRPr>
          </a:p>
          <a:p>
            <a:pPr marL="396000" indent="-396000">
              <a:lnSpc>
                <a:spcPct val="90000"/>
              </a:lnSpc>
              <a:spcBef>
                <a:spcPts val="1200"/>
              </a:spcBef>
              <a:buClr>
                <a:srgbClr val="93B83F"/>
              </a:buClr>
              <a:buSzPct val="65000"/>
              <a:buFont typeface="Wingdings" pitchFamily="2" charset="2"/>
              <a:buChar char="v"/>
              <a:defRPr/>
            </a:pPr>
            <a:r>
              <a:rPr lang="it-IT" sz="2400" kern="0" dirty="0" smtClean="0">
                <a:latin typeface="Georgia" pitchFamily="18" charset="0"/>
                <a:ea typeface="ＭＳ Ｐゴシック" charset="-128"/>
              </a:rPr>
              <a:t>La Regione ha scelto di</a:t>
            </a:r>
            <a:r>
              <a:rPr lang="it-IT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non </a:t>
            </a:r>
            <a:r>
              <a:rPr lang="it-IT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intervenire </a:t>
            </a:r>
            <a:r>
              <a:rPr lang="it-IT" sz="2400" dirty="0">
                <a:latin typeface="Georgia" panose="02040502050405020303" pitchFamily="18" charset="0"/>
              </a:rPr>
              <a:t>nella ricostruzione, </a:t>
            </a:r>
            <a:r>
              <a:rPr lang="it-IT" sz="2400" dirty="0" smtClean="0">
                <a:latin typeface="Georgia" panose="02040502050405020303" pitchFamily="18" charset="0"/>
              </a:rPr>
              <a:t>garantita dal Governo destinando le risorse per:</a:t>
            </a:r>
            <a:r>
              <a:rPr lang="it-IT" sz="2400" kern="0" dirty="0" smtClean="0">
                <a:latin typeface="Georgia" pitchFamily="18" charset="0"/>
                <a:ea typeface="ＭＳ Ｐゴシック" charset="-128"/>
              </a:rPr>
              <a:t> </a:t>
            </a:r>
            <a:endParaRPr lang="it-IT" sz="2400" dirty="0">
              <a:latin typeface="Georgia" pitchFamily="18" charset="0"/>
              <a:ea typeface="ＭＳ Ｐゴシック" charset="-128"/>
            </a:endParaRPr>
          </a:p>
          <a:p>
            <a:pPr marL="853200" lvl="1" indent="-396000">
              <a:lnSpc>
                <a:spcPct val="90000"/>
              </a:lnSpc>
              <a:spcBef>
                <a:spcPts val="1200"/>
              </a:spcBef>
              <a:buClr>
                <a:srgbClr val="93B83F"/>
              </a:buClr>
              <a:buSzPct val="65000"/>
              <a:buFont typeface="Wingdings" panose="05000000000000000000" pitchFamily="2" charset="2"/>
              <a:buChar char="Ø"/>
              <a:defRPr/>
            </a:pPr>
            <a:r>
              <a:rPr lang="it-IT" altLang="it-IT" sz="2400" dirty="0">
                <a:latin typeface="Georgia" panose="02040502050405020303" pitchFamily="18" charset="0"/>
              </a:rPr>
              <a:t>Sostegno alla </a:t>
            </a:r>
            <a:r>
              <a:rPr lang="it-IT" altLang="it-IT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competitività</a:t>
            </a:r>
            <a:r>
              <a:rPr lang="it-IT" altLang="it-IT" sz="2400" dirty="0">
                <a:latin typeface="Georgia" panose="02040502050405020303" pitchFamily="18" charset="0"/>
              </a:rPr>
              <a:t> delle imprese agricole ed </a:t>
            </a:r>
            <a:r>
              <a:rPr lang="it-IT" altLang="it-IT" sz="2400" dirty="0" smtClean="0">
                <a:latin typeface="Georgia" panose="02040502050405020303" pitchFamily="18" charset="0"/>
              </a:rPr>
              <a:t>agroalimentari;</a:t>
            </a:r>
          </a:p>
          <a:p>
            <a:pPr marL="853200" lvl="1" indent="-396000">
              <a:lnSpc>
                <a:spcPct val="90000"/>
              </a:lnSpc>
              <a:spcBef>
                <a:spcPts val="1200"/>
              </a:spcBef>
              <a:buClr>
                <a:srgbClr val="93B83F"/>
              </a:buClr>
              <a:buSzPct val="65000"/>
              <a:buFont typeface="Wingdings" panose="05000000000000000000" pitchFamily="2" charset="2"/>
              <a:buChar char="Ø"/>
              <a:defRPr/>
            </a:pPr>
            <a:r>
              <a:rPr lang="it-IT" altLang="it-IT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Aiuti al reddito </a:t>
            </a:r>
            <a:r>
              <a:rPr lang="it-IT" altLang="it-IT" sz="2400" dirty="0">
                <a:latin typeface="Georgia" panose="02040502050405020303" pitchFamily="18" charset="0"/>
              </a:rPr>
              <a:t>ed </a:t>
            </a:r>
            <a:r>
              <a:rPr lang="it-IT" altLang="it-IT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aiuti a finalità ambientale </a:t>
            </a:r>
            <a:r>
              <a:rPr lang="it-IT" altLang="it-IT" sz="2400" dirty="0">
                <a:latin typeface="Georgia" panose="02040502050405020303" pitchFamily="18" charset="0"/>
              </a:rPr>
              <a:t>per le aziende </a:t>
            </a:r>
            <a:r>
              <a:rPr lang="it-IT" altLang="it-IT" sz="2400" dirty="0" smtClean="0">
                <a:latin typeface="Georgia" panose="02040502050405020303" pitchFamily="18" charset="0"/>
              </a:rPr>
              <a:t>agricole;</a:t>
            </a:r>
          </a:p>
          <a:p>
            <a:pPr marL="853200" lvl="1" indent="-396000">
              <a:lnSpc>
                <a:spcPct val="90000"/>
              </a:lnSpc>
              <a:spcBef>
                <a:spcPts val="1200"/>
              </a:spcBef>
              <a:buClr>
                <a:srgbClr val="93B83F"/>
              </a:buClr>
              <a:buSzPct val="65000"/>
              <a:buFont typeface="Wingdings" panose="05000000000000000000" pitchFamily="2" charset="2"/>
              <a:buChar char="Ø"/>
              <a:defRPr/>
            </a:pPr>
            <a:r>
              <a:rPr lang="it-IT" altLang="it-IT" sz="2400" dirty="0">
                <a:latin typeface="Georgia" panose="02040502050405020303" pitchFamily="18" charset="0"/>
              </a:rPr>
              <a:t>Ripristino della </a:t>
            </a:r>
            <a:r>
              <a:rPr lang="it-IT" altLang="it-IT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viabilità</a:t>
            </a:r>
            <a:r>
              <a:rPr lang="it-IT" altLang="it-IT" sz="2400" dirty="0">
                <a:latin typeface="Georgia" panose="02040502050405020303" pitchFamily="18" charset="0"/>
              </a:rPr>
              <a:t> </a:t>
            </a:r>
            <a:r>
              <a:rPr lang="it-IT" altLang="it-IT" sz="2400" dirty="0" smtClean="0">
                <a:latin typeface="Georgia" panose="02040502050405020303" pitchFamily="18" charset="0"/>
              </a:rPr>
              <a:t>minore;</a:t>
            </a:r>
          </a:p>
          <a:p>
            <a:pPr marL="853200" lvl="1" indent="-396000">
              <a:lnSpc>
                <a:spcPct val="90000"/>
              </a:lnSpc>
              <a:spcBef>
                <a:spcPts val="1200"/>
              </a:spcBef>
              <a:buClr>
                <a:srgbClr val="93B83F"/>
              </a:buClr>
              <a:buSzPct val="65000"/>
              <a:buFont typeface="Wingdings" panose="05000000000000000000" pitchFamily="2" charset="2"/>
              <a:buChar char="Ø"/>
              <a:defRPr/>
            </a:pPr>
            <a:r>
              <a:rPr lang="it-IT" altLang="it-IT" sz="2400" dirty="0">
                <a:latin typeface="Georgia" panose="02040502050405020303" pitchFamily="18" charset="0"/>
              </a:rPr>
              <a:t>Investimenti per migliorare i </a:t>
            </a:r>
            <a:r>
              <a:rPr lang="it-IT" altLang="it-IT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servizi essenziali alla popolazione </a:t>
            </a:r>
            <a:r>
              <a:rPr lang="it-IT" altLang="it-IT" sz="2400" dirty="0">
                <a:latin typeface="Georgia" panose="02040502050405020303" pitchFamily="18" charset="0"/>
              </a:rPr>
              <a:t>attraverso i Gruppi di Azione </a:t>
            </a:r>
            <a:r>
              <a:rPr lang="it-IT" altLang="it-IT" sz="2400" dirty="0" smtClean="0">
                <a:latin typeface="Georgia" panose="02040502050405020303" pitchFamily="18" charset="0"/>
              </a:rPr>
              <a:t>Locale</a:t>
            </a:r>
            <a:endParaRPr lang="it-IT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1736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20EA4D5-DF2F-4B04-97F2-802F67654C70}" type="slidenum">
              <a:rPr lang="it-IT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it-IT" altLang="en-US" sz="1200" smtClean="0">
              <a:latin typeface="Garamond" panose="02020404030301010803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27584" y="404664"/>
            <a:ext cx="7249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rgbClr val="93B83F"/>
                </a:solidFill>
                <a:latin typeface="Georgia" panose="02040502050405020303" pitchFamily="18" charset="0"/>
              </a:rPr>
              <a:t>Lo stato di avanzamento</a:t>
            </a:r>
            <a:endParaRPr lang="it-IT" sz="4400" b="1" dirty="0">
              <a:solidFill>
                <a:srgbClr val="93B83F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88" y="1820916"/>
            <a:ext cx="8034424" cy="3469621"/>
          </a:xfrm>
          <a:prstGeom prst="rect">
            <a:avLst/>
          </a:prstGeom>
        </p:spPr>
      </p:pic>
      <p:sp>
        <p:nvSpPr>
          <p:cNvPr id="8" name="Ovale 7"/>
          <p:cNvSpPr/>
          <p:nvPr/>
        </p:nvSpPr>
        <p:spPr>
          <a:xfrm>
            <a:off x="7462933" y="4227740"/>
            <a:ext cx="1121979" cy="4388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7462933" y="3686969"/>
            <a:ext cx="1121979" cy="448271"/>
          </a:xfrm>
          <a:prstGeom prst="ellipse">
            <a:avLst/>
          </a:prstGeom>
          <a:noFill/>
          <a:ln w="3810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7462933" y="3163974"/>
            <a:ext cx="1121979" cy="425669"/>
          </a:xfrm>
          <a:prstGeom prst="ellipse">
            <a:avLst/>
          </a:prstGeom>
          <a:noFill/>
          <a:ln w="3810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97462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123E29-A552-455D-9E54-16E5D09EC8F1}" type="slidenum">
              <a:rPr lang="it-IT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it-IT" altLang="en-US" sz="1200" smtClean="0">
              <a:latin typeface="Garamond" panose="02020404030301010803" pitchFamily="18" charset="0"/>
            </a:endParaRP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334963"/>
            <a:ext cx="8664575" cy="714375"/>
          </a:xfrm>
          <a:noFill/>
        </p:spPr>
        <p:txBody>
          <a:bodyPr anchor="ctr"/>
          <a:lstStyle/>
          <a:p>
            <a:pPr eaLnBrk="1" hangingPunct="1"/>
            <a:r>
              <a:rPr lang="it-IT" sz="3200" b="1" dirty="0" smtClean="0">
                <a:solidFill>
                  <a:srgbClr val="93B83F"/>
                </a:solidFill>
                <a:latin typeface="Georgia" panose="02040502050405020303" pitchFamily="18" charset="0"/>
              </a:rPr>
              <a:t>Prima linea di Intervento: competitività</a:t>
            </a:r>
            <a:endParaRPr lang="it-IT" altLang="it-IT" sz="3200" b="1" dirty="0" smtClean="0">
              <a:solidFill>
                <a:srgbClr val="93B83F"/>
              </a:solidFill>
              <a:latin typeface="Georgia" panose="02040502050405020303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51520" y="1268760"/>
            <a:ext cx="8640959" cy="439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0000FF"/>
              </a:buClr>
              <a:buSzPct val="100000"/>
              <a:buFont typeface="Wingdings" pitchFamily="2" charset="2"/>
              <a:buChar char="v"/>
              <a:defRPr/>
            </a:pPr>
            <a:r>
              <a:rPr lang="it-IT" sz="2400" dirty="0" smtClean="0">
                <a:latin typeface="Georgia" panose="02040502050405020303" pitchFamily="18" charset="0"/>
              </a:rPr>
              <a:t>Interventi </a:t>
            </a:r>
            <a:r>
              <a:rPr lang="it-IT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attivati</a:t>
            </a:r>
            <a:r>
              <a:rPr lang="it-IT" sz="2400" dirty="0" smtClean="0">
                <a:latin typeface="Georgia" panose="02040502050405020303" pitchFamily="18" charset="0"/>
              </a:rPr>
              <a:t> nel 2018;</a:t>
            </a:r>
            <a:endParaRPr lang="it-IT" sz="2400" dirty="0">
              <a:latin typeface="Georgia" panose="02040502050405020303" pitchFamily="18" charset="0"/>
            </a:endParaRPr>
          </a:p>
          <a:p>
            <a:pPr marL="774700" lvl="3" indent="-457200">
              <a:lnSpc>
                <a:spcPct val="90000"/>
              </a:lnSpc>
              <a:spcAft>
                <a:spcPts val="1200"/>
              </a:spcAft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it-IT" altLang="it-IT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Insediamento giovani </a:t>
            </a:r>
            <a:r>
              <a:rPr lang="it-IT" altLang="it-IT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(Schede: </a:t>
            </a:r>
            <a:r>
              <a:rPr lang="it-IT" altLang="it-IT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126</a:t>
            </a:r>
            <a:r>
              <a:rPr lang="it-IT" altLang="it-IT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)</a:t>
            </a:r>
            <a:r>
              <a:rPr lang="it-IT" altLang="it-IT" sz="2400" dirty="0" smtClean="0">
                <a:latin typeface="Georgia" panose="02040502050405020303" pitchFamily="18" charset="0"/>
              </a:rPr>
              <a:t>;</a:t>
            </a:r>
          </a:p>
          <a:p>
            <a:pPr marL="774700" lvl="3" indent="-457200">
              <a:lnSpc>
                <a:spcPct val="90000"/>
              </a:lnSpc>
              <a:spcAft>
                <a:spcPts val="1200"/>
              </a:spcAft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it-IT" altLang="it-IT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Investimenti strutturali in aziende </a:t>
            </a:r>
            <a:r>
              <a:rPr lang="it-IT" altLang="it-IT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agricole </a:t>
            </a:r>
            <a:r>
              <a:rPr lang="it-IT" altLang="it-IT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(Schede: </a:t>
            </a:r>
            <a:r>
              <a:rPr lang="it-IT" altLang="it-IT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126</a:t>
            </a:r>
            <a:r>
              <a:rPr lang="it-IT" altLang="it-IT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)</a:t>
            </a:r>
          </a:p>
          <a:p>
            <a:pPr marL="774700" lvl="3" indent="-457200">
              <a:lnSpc>
                <a:spcPct val="90000"/>
              </a:lnSpc>
              <a:spcAft>
                <a:spcPts val="1200"/>
              </a:spcAft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it-IT" altLang="it-IT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Multifunzionalita</a:t>
            </a:r>
            <a:r>
              <a:rPr lang="it-IT" altLang="it-IT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aziende agricole (Schede: </a:t>
            </a:r>
            <a:r>
              <a:rPr lang="it-IT" altLang="it-IT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14 - 79 - 135</a:t>
            </a:r>
            <a:r>
              <a:rPr lang="it-IT" altLang="it-IT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)</a:t>
            </a:r>
            <a:endParaRPr lang="it-IT" altLang="it-IT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457200" lvl="2" indent="-4572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0000FF"/>
              </a:buClr>
              <a:buSzPct val="100000"/>
              <a:buFont typeface="Wingdings" pitchFamily="2" charset="2"/>
              <a:buChar char="v"/>
              <a:defRPr/>
            </a:pPr>
            <a:r>
              <a:rPr lang="it-IT" sz="2400" dirty="0" smtClean="0">
                <a:latin typeface="Georgia" panose="02040502050405020303" pitchFamily="18" charset="0"/>
              </a:rPr>
              <a:t>Interventi </a:t>
            </a:r>
            <a:r>
              <a:rPr lang="it-IT" sz="2400" b="1" dirty="0">
                <a:solidFill>
                  <a:srgbClr val="0000FF"/>
                </a:solidFill>
                <a:latin typeface="Georgia" panose="02040502050405020303" pitchFamily="18" charset="0"/>
              </a:rPr>
              <a:t>da </a:t>
            </a:r>
            <a:r>
              <a:rPr lang="it-IT" sz="2400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attivare </a:t>
            </a:r>
            <a:r>
              <a:rPr lang="it-IT" sz="2400" dirty="0">
                <a:latin typeface="Georgia" panose="02040502050405020303" pitchFamily="18" charset="0"/>
              </a:rPr>
              <a:t>nel 2018;</a:t>
            </a:r>
          </a:p>
          <a:p>
            <a:pPr marL="774700" lvl="3" indent="-457200">
              <a:lnSpc>
                <a:spcPct val="90000"/>
              </a:lnSpc>
              <a:spcAft>
                <a:spcPts val="1200"/>
              </a:spcAft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it-IT" altLang="it-IT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Filiere alimentari </a:t>
            </a:r>
            <a:r>
              <a:rPr lang="it-IT" altLang="it-IT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(Schede: </a:t>
            </a:r>
            <a:r>
              <a:rPr lang="it-IT" altLang="it-IT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51 - 64 - 104 - 119 - 125 - 126</a:t>
            </a:r>
            <a:r>
              <a:rPr lang="it-IT" altLang="it-IT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)</a:t>
            </a:r>
            <a:r>
              <a:rPr lang="it-IT" altLang="it-IT" sz="2400" dirty="0" smtClean="0">
                <a:latin typeface="Georgia" panose="02040502050405020303" pitchFamily="18" charset="0"/>
              </a:rPr>
              <a:t>;</a:t>
            </a:r>
            <a:endParaRPr lang="it-IT" altLang="it-IT" sz="2400" dirty="0">
              <a:latin typeface="Georgia" panose="02040502050405020303" pitchFamily="18" charset="0"/>
            </a:endParaRPr>
          </a:p>
          <a:p>
            <a:pPr marL="774700" lvl="3" indent="-457200">
              <a:lnSpc>
                <a:spcPct val="90000"/>
              </a:lnSpc>
              <a:spcAft>
                <a:spcPts val="1200"/>
              </a:spcAft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it-IT" altLang="it-IT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Filiere legno energia </a:t>
            </a:r>
            <a:r>
              <a:rPr lang="it-IT" altLang="it-IT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(Schede: </a:t>
            </a:r>
            <a:r>
              <a:rPr lang="it-IT" altLang="it-IT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34 - 39 - 43 - 77 - 95 - 131</a:t>
            </a:r>
            <a:r>
              <a:rPr lang="it-IT" altLang="it-IT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)</a:t>
            </a:r>
          </a:p>
          <a:p>
            <a:pPr marL="774700" lvl="3" indent="-457200">
              <a:lnSpc>
                <a:spcPct val="90000"/>
              </a:lnSpc>
              <a:spcAft>
                <a:spcPts val="1200"/>
              </a:spcAft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it-IT" altLang="it-IT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Filiere no </a:t>
            </a:r>
            <a:r>
              <a:rPr lang="it-IT" altLang="it-IT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food</a:t>
            </a:r>
            <a:r>
              <a:rPr lang="it-IT" altLang="it-IT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it-IT" altLang="it-IT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(Schede: </a:t>
            </a:r>
            <a:r>
              <a:rPr lang="it-IT" altLang="it-IT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34</a:t>
            </a:r>
            <a:r>
              <a:rPr lang="it-IT" altLang="it-IT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it-IT" altLang="it-IT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- 39 - 43 - 77 - 123 - 130</a:t>
            </a:r>
            <a:endParaRPr lang="it-IT" altLang="it-IT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774700" lvl="3" indent="-457200">
              <a:lnSpc>
                <a:spcPct val="90000"/>
              </a:lnSpc>
              <a:spcAft>
                <a:spcPts val="1200"/>
              </a:spcAft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it-IT" altLang="it-IT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Investimenti agroindustriali </a:t>
            </a:r>
            <a:r>
              <a:rPr lang="it-IT" altLang="it-IT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(Schede: </a:t>
            </a:r>
            <a:r>
              <a:rPr lang="it-IT" altLang="it-IT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94</a:t>
            </a:r>
            <a:r>
              <a:rPr lang="it-IT" altLang="it-IT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)</a:t>
            </a:r>
            <a:endParaRPr lang="it-IT" kern="0" dirty="0" smtClean="0">
              <a:solidFill>
                <a:srgbClr val="000000"/>
              </a:solidFill>
              <a:latin typeface="Helvetica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2CF4507-7136-41FD-905D-26D5119EE023}" type="slidenum">
              <a:rPr lang="it-IT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it-IT" altLang="en-US" sz="1200" smtClean="0">
              <a:latin typeface="Garamond" panose="02020404030301010803" pitchFamily="18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96449"/>
            <a:ext cx="5633433" cy="5865101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5652120" y="404664"/>
            <a:ext cx="349187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99CC00"/>
                </a:solidFill>
              </a:rPr>
              <a:t>Localizzazione investimenti (2016 -2017)</a:t>
            </a:r>
          </a:p>
          <a:p>
            <a:endParaRPr lang="it-IT" sz="1400" b="1" dirty="0" smtClean="0"/>
          </a:p>
          <a:p>
            <a:r>
              <a:rPr lang="it-IT" sz="2800" b="1" dirty="0" smtClean="0"/>
              <a:t>Numero progetti</a:t>
            </a:r>
          </a:p>
          <a:p>
            <a:r>
              <a:rPr lang="it-IT" sz="2800" b="1" dirty="0" smtClean="0">
                <a:solidFill>
                  <a:srgbClr val="FF0000"/>
                </a:solidFill>
              </a:rPr>
              <a:t>215</a:t>
            </a:r>
          </a:p>
          <a:p>
            <a:r>
              <a:rPr lang="it-IT" sz="2800" b="1" dirty="0" smtClean="0"/>
              <a:t>Totale investimenti</a:t>
            </a:r>
          </a:p>
          <a:p>
            <a:r>
              <a:rPr lang="it-IT" sz="2800" b="1" dirty="0" smtClean="0">
                <a:solidFill>
                  <a:srgbClr val="FF0000"/>
                </a:solidFill>
              </a:rPr>
              <a:t>82,92 </a:t>
            </a:r>
            <a:r>
              <a:rPr lang="it-IT" sz="2800" b="1" dirty="0" err="1" smtClean="0">
                <a:solidFill>
                  <a:srgbClr val="FF0000"/>
                </a:solidFill>
              </a:rPr>
              <a:t>meuro</a:t>
            </a:r>
            <a:endParaRPr lang="it-IT" sz="2800" b="1" dirty="0" smtClean="0">
              <a:solidFill>
                <a:srgbClr val="FF0000"/>
              </a:solidFill>
            </a:endParaRPr>
          </a:p>
          <a:p>
            <a:r>
              <a:rPr lang="it-IT" sz="2800" b="1" dirty="0" smtClean="0"/>
              <a:t>Totale premio insed</a:t>
            </a:r>
            <a:r>
              <a:rPr lang="it-IT" b="1" dirty="0" smtClean="0"/>
              <a:t>iamento</a:t>
            </a:r>
            <a:endParaRPr lang="it-IT" sz="2800" b="1" dirty="0" smtClean="0"/>
          </a:p>
          <a:p>
            <a:r>
              <a:rPr lang="it-IT" sz="2800" b="1" dirty="0" smtClean="0">
                <a:solidFill>
                  <a:srgbClr val="FF0000"/>
                </a:solidFill>
              </a:rPr>
              <a:t>15,8 </a:t>
            </a:r>
            <a:r>
              <a:rPr lang="it-IT" sz="2800" b="1" dirty="0" err="1" smtClean="0">
                <a:solidFill>
                  <a:srgbClr val="FF0000"/>
                </a:solidFill>
              </a:rPr>
              <a:t>meuro</a:t>
            </a:r>
            <a:endParaRPr lang="it-IT" sz="2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20EA4D5-DF2F-4B04-97F2-802F67654C70}" type="slidenum">
              <a:rPr lang="it-IT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it-IT" altLang="en-US" sz="1200" smtClean="0">
              <a:latin typeface="Garamond" panose="02020404030301010803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67544" y="346125"/>
            <a:ext cx="802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99CC00"/>
                </a:solidFill>
              </a:rPr>
              <a:t>Localizzazione investimenti Misura 4.1.</a:t>
            </a:r>
            <a:endParaRPr lang="it-IT" sz="3200" b="1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16" y="951905"/>
            <a:ext cx="6546679" cy="529173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553200" y="920116"/>
            <a:ext cx="259079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>
                <a:solidFill>
                  <a:srgbClr val="99CC00"/>
                </a:solidFill>
              </a:rPr>
              <a:t>Localizzazione investimenti (</a:t>
            </a:r>
            <a:r>
              <a:rPr lang="it-IT" sz="2600" b="1" dirty="0" smtClean="0">
                <a:solidFill>
                  <a:srgbClr val="99CC00"/>
                </a:solidFill>
              </a:rPr>
              <a:t>2016)</a:t>
            </a:r>
            <a:endParaRPr lang="it-IT" sz="2600" b="1" dirty="0">
              <a:solidFill>
                <a:srgbClr val="99CC00"/>
              </a:solidFill>
            </a:endParaRPr>
          </a:p>
          <a:p>
            <a:endParaRPr lang="it-IT" sz="1200" b="1" dirty="0" smtClean="0"/>
          </a:p>
          <a:p>
            <a:r>
              <a:rPr lang="it-IT" sz="2600" b="1" dirty="0" smtClean="0"/>
              <a:t>Numero progetti </a:t>
            </a:r>
          </a:p>
          <a:p>
            <a:r>
              <a:rPr lang="it-IT" sz="2600" b="1" dirty="0" smtClean="0">
                <a:solidFill>
                  <a:srgbClr val="FF0000"/>
                </a:solidFill>
              </a:rPr>
              <a:t>249</a:t>
            </a:r>
            <a:endParaRPr lang="it-IT" sz="2600" b="1" dirty="0">
              <a:solidFill>
                <a:srgbClr val="FF0000"/>
              </a:solidFill>
            </a:endParaRPr>
          </a:p>
          <a:p>
            <a:r>
              <a:rPr lang="it-IT" sz="2600" b="1" dirty="0" smtClean="0"/>
              <a:t>Totale investimenti </a:t>
            </a:r>
            <a:r>
              <a:rPr lang="it-IT" sz="2600" b="1" dirty="0" smtClean="0">
                <a:solidFill>
                  <a:srgbClr val="FF0000"/>
                </a:solidFill>
              </a:rPr>
              <a:t>59,12 </a:t>
            </a:r>
            <a:r>
              <a:rPr lang="it-IT" sz="2600" b="1" dirty="0" err="1" smtClean="0">
                <a:solidFill>
                  <a:srgbClr val="FF0000"/>
                </a:solidFill>
              </a:rPr>
              <a:t>meuro</a:t>
            </a:r>
            <a:endParaRPr lang="it-IT" sz="2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0053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123E29-A552-455D-9E54-16E5D09EC8F1}" type="slidenum">
              <a:rPr lang="it-IT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it-IT" altLang="en-US" sz="1200" smtClean="0">
              <a:latin typeface="Garamond" panose="02020404030301010803" pitchFamily="18" charset="0"/>
            </a:endParaRP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334963"/>
            <a:ext cx="8664575" cy="1221829"/>
          </a:xfrm>
          <a:noFill/>
        </p:spPr>
        <p:txBody>
          <a:bodyPr anchor="ctr"/>
          <a:lstStyle/>
          <a:p>
            <a:pPr eaLnBrk="1" hangingPunct="1"/>
            <a:r>
              <a:rPr lang="it-IT" sz="3600" b="1" dirty="0" smtClean="0">
                <a:solidFill>
                  <a:srgbClr val="93B83F"/>
                </a:solidFill>
                <a:latin typeface="Georgia" panose="02040502050405020303" pitchFamily="18" charset="0"/>
              </a:rPr>
              <a:t>Seconda linea: Aiuti al reddito e basso impatto</a:t>
            </a:r>
            <a:endParaRPr lang="it-IT" altLang="it-IT" sz="3600" b="1" dirty="0" smtClean="0">
              <a:solidFill>
                <a:srgbClr val="93B83F"/>
              </a:solidFill>
              <a:latin typeface="Georgia" panose="02040502050405020303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03932" y="2060848"/>
            <a:ext cx="8136135" cy="350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rgbClr val="0000FF"/>
              </a:buClr>
              <a:buSzPct val="100000"/>
              <a:buFont typeface="Wingdings" pitchFamily="2" charset="2"/>
              <a:buChar char="v"/>
              <a:defRPr/>
            </a:pPr>
            <a:r>
              <a:rPr lang="it-IT" sz="3200" dirty="0" smtClean="0">
                <a:latin typeface="Georgia" panose="02040502050405020303" pitchFamily="18" charset="0"/>
              </a:rPr>
              <a:t>Interventi </a:t>
            </a:r>
            <a:r>
              <a:rPr lang="it-IT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attivati</a:t>
            </a:r>
            <a:r>
              <a:rPr lang="it-IT" sz="3200" dirty="0" smtClean="0">
                <a:latin typeface="Georgia" panose="02040502050405020303" pitchFamily="18" charset="0"/>
              </a:rPr>
              <a:t> nel 2018;</a:t>
            </a:r>
            <a:endParaRPr lang="it-IT" sz="3200" dirty="0">
              <a:latin typeface="Georgia" panose="02040502050405020303" pitchFamily="18" charset="0"/>
            </a:endParaRPr>
          </a:p>
          <a:p>
            <a:pPr marL="774700" lvl="3" indent="-457200">
              <a:lnSpc>
                <a:spcPct val="90000"/>
              </a:lnSpc>
              <a:spcAft>
                <a:spcPts val="400"/>
              </a:spcAft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it-IT" altLang="it-IT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Indennità compensativa</a:t>
            </a:r>
            <a:r>
              <a:rPr lang="it-IT" altLang="it-IT" sz="3200" dirty="0" smtClean="0">
                <a:latin typeface="Georgia" panose="02040502050405020303" pitchFamily="18" charset="0"/>
              </a:rPr>
              <a:t>;</a:t>
            </a:r>
          </a:p>
          <a:p>
            <a:pPr marL="774700" lvl="3" indent="-457200">
              <a:lnSpc>
                <a:spcPct val="90000"/>
              </a:lnSpc>
              <a:spcAft>
                <a:spcPts val="400"/>
              </a:spcAft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it-IT" altLang="it-IT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Sostegno al biologico</a:t>
            </a:r>
          </a:p>
          <a:p>
            <a:pPr marL="774700" lvl="3" indent="-457200">
              <a:lnSpc>
                <a:spcPct val="90000"/>
              </a:lnSpc>
              <a:spcAft>
                <a:spcPts val="400"/>
              </a:spcAft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it-IT" altLang="it-IT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Agricoltura a basso impatto ambientale</a:t>
            </a:r>
          </a:p>
          <a:p>
            <a:pPr marL="774700" lvl="3" indent="-457200">
              <a:lnSpc>
                <a:spcPct val="90000"/>
              </a:lnSpc>
              <a:spcAft>
                <a:spcPts val="400"/>
              </a:spcAft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it-IT" altLang="it-IT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Benessere animale</a:t>
            </a:r>
          </a:p>
          <a:p>
            <a:pPr marL="774700" lvl="3" indent="-457200">
              <a:lnSpc>
                <a:spcPct val="90000"/>
              </a:lnSpc>
              <a:spcAft>
                <a:spcPts val="400"/>
              </a:spcAft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it-IT" altLang="it-IT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Indennità in area Natura 2000</a:t>
            </a:r>
          </a:p>
          <a:p>
            <a:pPr marL="774700" lvl="3" indent="-457200">
              <a:lnSpc>
                <a:spcPct val="90000"/>
              </a:lnSpc>
              <a:spcAft>
                <a:spcPts val="400"/>
              </a:spcAft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it-IT" altLang="it-IT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Biodiversità agraria</a:t>
            </a:r>
            <a:endParaRPr lang="it-IT" altLang="it-IT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2457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2CF4507-7136-41FD-905D-26D5119EE023}" type="slidenum">
              <a:rPr lang="it-IT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it-IT" altLang="en-US" sz="1200" smtClean="0">
              <a:latin typeface="Garamond" panose="02020404030301010803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652120" y="548680"/>
            <a:ext cx="344326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99CC00"/>
                </a:solidFill>
              </a:rPr>
              <a:t>Indennità aree montane</a:t>
            </a:r>
          </a:p>
          <a:p>
            <a:r>
              <a:rPr lang="it-IT" sz="3600" b="1" dirty="0" smtClean="0">
                <a:solidFill>
                  <a:srgbClr val="99CC00"/>
                </a:solidFill>
              </a:rPr>
              <a:t>(2016 – 2017)</a:t>
            </a:r>
          </a:p>
          <a:p>
            <a:endParaRPr lang="it-IT" sz="2400" b="1" dirty="0" smtClean="0">
              <a:solidFill>
                <a:srgbClr val="99CC00"/>
              </a:solidFill>
            </a:endParaRPr>
          </a:p>
          <a:p>
            <a:r>
              <a:rPr lang="it-IT" sz="2800" b="1" dirty="0" smtClean="0"/>
              <a:t>Fondi impegnati</a:t>
            </a:r>
          </a:p>
          <a:p>
            <a:r>
              <a:rPr lang="it-IT" sz="2800" b="1" dirty="0" smtClean="0">
                <a:solidFill>
                  <a:srgbClr val="FF0000"/>
                </a:solidFill>
              </a:rPr>
              <a:t>17,89 </a:t>
            </a:r>
            <a:r>
              <a:rPr lang="it-IT" sz="2800" b="1" dirty="0" err="1" smtClean="0">
                <a:solidFill>
                  <a:srgbClr val="FF0000"/>
                </a:solidFill>
              </a:rPr>
              <a:t>meuro</a:t>
            </a:r>
            <a:endParaRPr lang="it-IT" sz="2800" b="1" dirty="0" smtClean="0">
              <a:solidFill>
                <a:srgbClr val="FF0000"/>
              </a:solidFill>
            </a:endParaRPr>
          </a:p>
          <a:p>
            <a:endParaRPr lang="it-IT" sz="1400" b="1" dirty="0" smtClean="0">
              <a:solidFill>
                <a:srgbClr val="FF0000"/>
              </a:solidFill>
            </a:endParaRPr>
          </a:p>
          <a:p>
            <a:r>
              <a:rPr lang="it-IT" sz="2800" b="1" dirty="0" smtClean="0"/>
              <a:t>Ettari a premio</a:t>
            </a:r>
          </a:p>
          <a:p>
            <a:r>
              <a:rPr lang="it-IT" sz="2800" b="1" dirty="0" smtClean="0">
                <a:solidFill>
                  <a:srgbClr val="FF0000"/>
                </a:solidFill>
              </a:rPr>
              <a:t>Circa 98.500 ad anno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14594"/>
            <a:ext cx="5616624" cy="591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879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Bordi">
  <a:themeElements>
    <a:clrScheme name="Bordi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i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rdi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i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i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10629</TotalTime>
  <Words>522</Words>
  <Application>Microsoft Office PowerPoint</Application>
  <PresentationFormat>Presentazione su schermo (4:3)</PresentationFormat>
  <Paragraphs>102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2" baseType="lpstr">
      <vt:lpstr>ＭＳ Ｐゴシック</vt:lpstr>
      <vt:lpstr>Arial</vt:lpstr>
      <vt:lpstr>Arial Unicode MS</vt:lpstr>
      <vt:lpstr>Garamond</vt:lpstr>
      <vt:lpstr>Georgia</vt:lpstr>
      <vt:lpstr>Helvetica</vt:lpstr>
      <vt:lpstr>Wingdings</vt:lpstr>
      <vt:lpstr>Bordi</vt:lpstr>
      <vt:lpstr>Presentazione standard di PowerPoint</vt:lpstr>
      <vt:lpstr>Presentazione standard di PowerPoint</vt:lpstr>
      <vt:lpstr>Le risorse aggiuntive e le relative scelte</vt:lpstr>
      <vt:lpstr>Presentazione standard di PowerPoint</vt:lpstr>
      <vt:lpstr>Prima linea di Intervento: competitività</vt:lpstr>
      <vt:lpstr>Presentazione standard di PowerPoint</vt:lpstr>
      <vt:lpstr>Presentazione standard di PowerPoint</vt:lpstr>
      <vt:lpstr>Seconda linea: Aiuti al reddito e basso impatto</vt:lpstr>
      <vt:lpstr>Presentazione standard di PowerPoint</vt:lpstr>
      <vt:lpstr>Presentazione standard di PowerPoint</vt:lpstr>
      <vt:lpstr>Presentazione standard di PowerPoint</vt:lpstr>
      <vt:lpstr>Terza linea: Territorio e viabilità</vt:lpstr>
      <vt:lpstr>Quarta linea: Servizi ed economia rurale</vt:lpstr>
      <vt:lpstr>I territori LEADER e le Aree Interne 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CALENDARIO DEI LAVORI</dc:title>
  <dc:creator>r.aleandri</dc:creator>
  <cp:lastModifiedBy>Lorenzo Bisogni</cp:lastModifiedBy>
  <cp:revision>625</cp:revision>
  <cp:lastPrinted>2017-10-27T06:01:16Z</cp:lastPrinted>
  <dcterms:created xsi:type="dcterms:W3CDTF">2005-11-16T11:35:54Z</dcterms:created>
  <dcterms:modified xsi:type="dcterms:W3CDTF">2018-06-11T11:33:56Z</dcterms:modified>
</cp:coreProperties>
</file>