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4"/>
  </p:notesMasterIdLst>
  <p:sldIdLst>
    <p:sldId id="324" r:id="rId2"/>
    <p:sldId id="325" r:id="rId3"/>
    <p:sldId id="326" r:id="rId4"/>
    <p:sldId id="328" r:id="rId5"/>
    <p:sldId id="330" r:id="rId6"/>
    <p:sldId id="331" r:id="rId7"/>
    <p:sldId id="332" r:id="rId8"/>
    <p:sldId id="333" r:id="rId9"/>
    <p:sldId id="334" r:id="rId10"/>
    <p:sldId id="302" r:id="rId11"/>
    <p:sldId id="303" r:id="rId12"/>
    <p:sldId id="310" r:id="rId13"/>
    <p:sldId id="319" r:id="rId14"/>
    <p:sldId id="320" r:id="rId15"/>
    <p:sldId id="312" r:id="rId16"/>
    <p:sldId id="314" r:id="rId17"/>
    <p:sldId id="318" r:id="rId18"/>
    <p:sldId id="321" r:id="rId19"/>
    <p:sldId id="322" r:id="rId20"/>
    <p:sldId id="294" r:id="rId21"/>
    <p:sldId id="323" r:id="rId22"/>
    <p:sldId id="309" r:id="rId23"/>
  </p:sldIdLst>
  <p:sldSz cx="9144000" cy="6858000" type="screen4x3"/>
  <p:notesSz cx="6797675" cy="992663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33"/>
    <a:srgbClr val="FF00FF"/>
    <a:srgbClr val="33CC33"/>
    <a:srgbClr val="FFFFFF"/>
    <a:srgbClr val="4F81BD"/>
    <a:srgbClr val="3366FF"/>
    <a:srgbClr val="0099FF"/>
    <a:srgbClr val="FFFF9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ile chiaro 1 - Colore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Stile chiaro 1 - Colore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FD0F851-EC5A-4D38-B0AD-8093EC10F338}" styleName="Stile chiaro 1 - Colore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67" autoAdjust="0"/>
    <p:restoredTop sz="97872" autoAdjust="0"/>
  </p:normalViewPr>
  <p:slideViewPr>
    <p:cSldViewPr>
      <p:cViewPr varScale="1">
        <p:scale>
          <a:sx n="113" d="100"/>
          <a:sy n="113" d="100"/>
        </p:scale>
        <p:origin x="141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85819B-58B8-47A4-9448-CF0A5C3A1EA2}" type="datetimeFigureOut">
              <a:rPr lang="it-IT" smtClean="0"/>
              <a:t>07/06/2018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7C3256-D31A-4F17-AF54-643EE41E979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3839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7C3256-D31A-4F17-AF54-643EE41E979F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7057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FE14A-6221-4FEA-B837-6F1B55995AAB}" type="slidenum">
              <a:rPr lang="it-IT" altLang="it-IT" sz="1300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it-IT" altLang="it-IT" sz="130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3100" y="808038"/>
            <a:ext cx="5389563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429575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FE14A-6221-4FEA-B837-6F1B55995AAB}" type="slidenum">
              <a:rPr lang="it-IT" altLang="it-IT" sz="1300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it-IT" altLang="it-IT" sz="130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3100" y="808038"/>
            <a:ext cx="5389563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6929549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76380" indent="-298608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94431" indent="-23888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72204" indent="-23888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49977" indent="-238886"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27749" indent="-2388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05521" indent="-2388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583294" indent="-2388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61066" indent="-238886" eaLnBrk="0" fontAlgn="base" hangingPunct="0">
              <a:spcBef>
                <a:spcPct val="0"/>
              </a:spcBef>
              <a:spcAft>
                <a:spcPct val="0"/>
              </a:spcAft>
              <a:defRPr sz="25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fld id="{143D2E89-991E-4A80-9D57-F6021952C057}" type="slidenum">
              <a:rPr lang="it-IT" altLang="it-IT" sz="1300"/>
              <a:pPr/>
              <a:t>7</a:t>
            </a:fld>
            <a:endParaRPr lang="it-IT" altLang="it-IT" sz="13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744538"/>
            <a:ext cx="4964112" cy="3722687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it-IT" altLang="it-IT" dirty="0" smtClean="0"/>
          </a:p>
        </p:txBody>
      </p:sp>
    </p:spTree>
    <p:extLst>
      <p:ext uri="{BB962C8B-B14F-4D97-AF65-F5344CB8AC3E}">
        <p14:creationId xmlns:p14="http://schemas.microsoft.com/office/powerpoint/2010/main" val="26846200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6FE14A-6221-4FEA-B837-6F1B55995AAB}" type="slidenum">
              <a:rPr lang="it-IT" altLang="it-IT" sz="1300" smtClean="0">
                <a:latin typeface="Arial" charset="0"/>
                <a:ea typeface="MS PGothic" pitchFamily="34" charset="-128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it-IT" altLang="it-IT" sz="1300" smtClean="0">
              <a:latin typeface="Arial" charset="0"/>
              <a:ea typeface="MS PGothic" pitchFamily="34" charset="-128"/>
              <a:cs typeface="Arial" charset="0"/>
            </a:endParaRPr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73100" y="808038"/>
            <a:ext cx="5389563" cy="404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802285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26025" y="2060848"/>
            <a:ext cx="4678423" cy="1470025"/>
          </a:xfrm>
        </p:spPr>
        <p:txBody>
          <a:bodyPr/>
          <a:lstStyle>
            <a:lvl1pPr algn="l">
              <a:defRPr/>
            </a:lvl1pPr>
          </a:lstStyle>
          <a:p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3926025" y="3886200"/>
            <a:ext cx="4606415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89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57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368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15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94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736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52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831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 smtClean="0"/>
              <a:t>Fare clic per modificare lo stile del sottotitolo dello schema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7DDBC-2720-4239-8ED7-58F275D51EF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96" y="6021289"/>
            <a:ext cx="1301372" cy="55884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3" name="Rettangolo 12"/>
          <p:cNvSpPr/>
          <p:nvPr userDrawn="1"/>
        </p:nvSpPr>
        <p:spPr>
          <a:xfrm>
            <a:off x="6228184" y="21266"/>
            <a:ext cx="2915816" cy="6714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7" name="Immagin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71" y="1220937"/>
            <a:ext cx="3742049" cy="3504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57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05E1F-05F8-41BD-BE38-6C402F763884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25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E4A7D4-ACB8-4107-A4F8-1FF0FED7532D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9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AD2F6-2DDA-4AFA-8F97-A62E121650F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460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6"/>
          </a:xfrm>
        </p:spPr>
        <p:txBody>
          <a:bodyPr anchor="t"/>
          <a:lstStyle>
            <a:lvl1pPr algn="l">
              <a:defRPr sz="42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893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5787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368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157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3946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87361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3525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8314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74A95-4128-4EB3-A7C1-8144B9B77A3C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85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2B86E-9A04-4AC9-B172-EDDD3D48FF0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4567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5"/>
            <a:ext cx="4040188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35" indent="0">
              <a:buNone/>
              <a:defRPr sz="2100" b="1"/>
            </a:lvl2pPr>
            <a:lvl3pPr marL="957870" indent="0">
              <a:buNone/>
              <a:defRPr sz="1900" b="1"/>
            </a:lvl3pPr>
            <a:lvl4pPr marL="1436805" indent="0">
              <a:buNone/>
              <a:defRPr sz="1700" b="1"/>
            </a:lvl4pPr>
            <a:lvl5pPr marL="1915740" indent="0">
              <a:buNone/>
              <a:defRPr sz="1700" b="1"/>
            </a:lvl5pPr>
            <a:lvl6pPr marL="2394675" indent="0">
              <a:buNone/>
              <a:defRPr sz="1700" b="1"/>
            </a:lvl6pPr>
            <a:lvl7pPr marL="2873610" indent="0">
              <a:buNone/>
              <a:defRPr sz="1700" b="1"/>
            </a:lvl7pPr>
            <a:lvl8pPr marL="3352545" indent="0">
              <a:buNone/>
              <a:defRPr sz="1700" b="1"/>
            </a:lvl8pPr>
            <a:lvl9pPr marL="3831480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8" y="1535115"/>
            <a:ext cx="4041775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8935" indent="0">
              <a:buNone/>
              <a:defRPr sz="2100" b="1"/>
            </a:lvl2pPr>
            <a:lvl3pPr marL="957870" indent="0">
              <a:buNone/>
              <a:defRPr sz="1900" b="1"/>
            </a:lvl3pPr>
            <a:lvl4pPr marL="1436805" indent="0">
              <a:buNone/>
              <a:defRPr sz="1700" b="1"/>
            </a:lvl4pPr>
            <a:lvl5pPr marL="1915740" indent="0">
              <a:buNone/>
              <a:defRPr sz="1700" b="1"/>
            </a:lvl5pPr>
            <a:lvl6pPr marL="2394675" indent="0">
              <a:buNone/>
              <a:defRPr sz="1700" b="1"/>
            </a:lvl6pPr>
            <a:lvl7pPr marL="2873610" indent="0">
              <a:buNone/>
              <a:defRPr sz="1700" b="1"/>
            </a:lvl7pPr>
            <a:lvl8pPr marL="3352545" indent="0">
              <a:buNone/>
              <a:defRPr sz="1700" b="1"/>
            </a:lvl8pPr>
            <a:lvl9pPr marL="3831480" indent="0">
              <a:buNone/>
              <a:defRPr sz="17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9385F-9940-4BAC-A182-611314FB16D0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49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223B9-B9BC-4A96-8D41-C4DEA360F508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09948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F609-7570-4FB5-9A37-E8F159CB326A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516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78935" indent="0">
              <a:buNone/>
              <a:defRPr sz="1300"/>
            </a:lvl2pPr>
            <a:lvl3pPr marL="957870" indent="0">
              <a:buNone/>
              <a:defRPr sz="1000"/>
            </a:lvl3pPr>
            <a:lvl4pPr marL="1436805" indent="0">
              <a:buNone/>
              <a:defRPr sz="900"/>
            </a:lvl4pPr>
            <a:lvl5pPr marL="1915740" indent="0">
              <a:buNone/>
              <a:defRPr sz="900"/>
            </a:lvl5pPr>
            <a:lvl6pPr marL="2394675" indent="0">
              <a:buNone/>
              <a:defRPr sz="900"/>
            </a:lvl6pPr>
            <a:lvl7pPr marL="2873610" indent="0">
              <a:buNone/>
              <a:defRPr sz="900"/>
            </a:lvl7pPr>
            <a:lvl8pPr marL="3352545" indent="0">
              <a:buNone/>
              <a:defRPr sz="900"/>
            </a:lvl8pPr>
            <a:lvl9pPr marL="383148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F1D455-58E6-4C7F-A951-889903012FE9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759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400"/>
            </a:lvl1pPr>
            <a:lvl2pPr marL="478935" indent="0">
              <a:buNone/>
              <a:defRPr sz="2900"/>
            </a:lvl2pPr>
            <a:lvl3pPr marL="957870" indent="0">
              <a:buNone/>
              <a:defRPr sz="2500"/>
            </a:lvl3pPr>
            <a:lvl4pPr marL="1436805" indent="0">
              <a:buNone/>
              <a:defRPr sz="2100"/>
            </a:lvl4pPr>
            <a:lvl5pPr marL="1915740" indent="0">
              <a:buNone/>
              <a:defRPr sz="2100"/>
            </a:lvl5pPr>
            <a:lvl6pPr marL="2394675" indent="0">
              <a:buNone/>
              <a:defRPr sz="2100"/>
            </a:lvl6pPr>
            <a:lvl7pPr marL="2873610" indent="0">
              <a:buNone/>
              <a:defRPr sz="2100"/>
            </a:lvl7pPr>
            <a:lvl8pPr marL="3352545" indent="0">
              <a:buNone/>
              <a:defRPr sz="2100"/>
            </a:lvl8pPr>
            <a:lvl9pPr marL="3831480" indent="0">
              <a:buNone/>
              <a:defRPr sz="21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500"/>
            </a:lvl1pPr>
            <a:lvl2pPr marL="478935" indent="0">
              <a:buNone/>
              <a:defRPr sz="1300"/>
            </a:lvl2pPr>
            <a:lvl3pPr marL="957870" indent="0">
              <a:buNone/>
              <a:defRPr sz="1000"/>
            </a:lvl3pPr>
            <a:lvl4pPr marL="1436805" indent="0">
              <a:buNone/>
              <a:defRPr sz="900"/>
            </a:lvl4pPr>
            <a:lvl5pPr marL="1915740" indent="0">
              <a:buNone/>
              <a:defRPr sz="900"/>
            </a:lvl5pPr>
            <a:lvl6pPr marL="2394675" indent="0">
              <a:buNone/>
              <a:defRPr sz="900"/>
            </a:lvl6pPr>
            <a:lvl7pPr marL="2873610" indent="0">
              <a:buNone/>
              <a:defRPr sz="900"/>
            </a:lvl7pPr>
            <a:lvl8pPr marL="3352545" indent="0">
              <a:buNone/>
              <a:defRPr sz="900"/>
            </a:lvl8pPr>
            <a:lvl9pPr marL="383148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17A6F6-2B6E-4D8A-8B1E-7E486923E69B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‹N›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784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0" y="6309321"/>
            <a:ext cx="9144000" cy="548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87" tIns="47893" rIns="95787" bIns="47893" rtlCol="0" anchor="ctr"/>
          <a:lstStyle/>
          <a:p>
            <a:pPr algn="ctr" defTabSz="957870"/>
            <a:endParaRPr lang="it-IT" sz="1900">
              <a:solidFill>
                <a:prstClr val="white"/>
              </a:solidFill>
            </a:endParaRPr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48072"/>
          </a:xfrm>
          <a:prstGeom prst="rect">
            <a:avLst/>
          </a:prstGeom>
        </p:spPr>
        <p:txBody>
          <a:bodyPr vert="horz" lIns="95787" tIns="47893" rIns="95787" bIns="47893" rtlCol="0" anchor="ctr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980728"/>
            <a:ext cx="8229600" cy="5145437"/>
          </a:xfrm>
          <a:prstGeom prst="rect">
            <a:avLst/>
          </a:prstGeom>
        </p:spPr>
        <p:txBody>
          <a:bodyPr vert="horz" lIns="95787" tIns="47893" rIns="95787" bIns="47893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1" y="6356354"/>
            <a:ext cx="1378496" cy="365125"/>
          </a:xfrm>
          <a:prstGeom prst="rect">
            <a:avLst/>
          </a:prstGeom>
        </p:spPr>
        <p:txBody>
          <a:bodyPr vert="horz" lIns="95787" tIns="47893" rIns="95787" bIns="4789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57870"/>
            <a:fld id="{00244B52-670F-4D17-A578-D51BD03EC567}" type="datetime1">
              <a:rPr lang="it-IT" smtClean="0">
                <a:solidFill>
                  <a:prstClr val="black">
                    <a:tint val="75000"/>
                  </a:prstClr>
                </a:solidFill>
              </a:rPr>
              <a:t>07/06/2018</a:t>
            </a:fld>
            <a:endParaRPr lang="it-IT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2641638" y="6363280"/>
            <a:ext cx="3824064" cy="365125"/>
          </a:xfrm>
          <a:prstGeom prst="rect">
            <a:avLst/>
          </a:prstGeom>
        </p:spPr>
        <p:txBody>
          <a:bodyPr vert="horz" lIns="95787" tIns="47893" rIns="95787" bIns="47893" rtlCol="0" anchor="ctr"/>
          <a:lstStyle>
            <a:lvl1pPr algn="ctr">
              <a:defRPr sz="1000" b="0">
                <a:solidFill>
                  <a:schemeClr val="bg1"/>
                </a:solidFill>
              </a:defRPr>
            </a:lvl1pPr>
          </a:lstStyle>
          <a:p>
            <a:pPr defTabSz="957870"/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308304" y="6356354"/>
            <a:ext cx="1378496" cy="365125"/>
          </a:xfrm>
          <a:prstGeom prst="rect">
            <a:avLst/>
          </a:prstGeom>
        </p:spPr>
        <p:txBody>
          <a:bodyPr vert="horz" lIns="95787" tIns="47893" rIns="95787" bIns="47893" rtlCol="0" anchor="ctr"/>
          <a:lstStyle>
            <a:lvl1pPr algn="r">
              <a:defRPr sz="1300" b="1">
                <a:solidFill>
                  <a:schemeClr val="bg1"/>
                </a:solidFill>
              </a:defRPr>
            </a:lvl1pPr>
          </a:lstStyle>
          <a:p>
            <a:pPr defTabSz="957870"/>
            <a:fld id="{8721FC5C-2808-452D-9D69-9BAE6ACB19E3}" type="slidenum">
              <a:rPr lang="it-IT" smtClean="0">
                <a:solidFill>
                  <a:prstClr val="white"/>
                </a:solidFill>
              </a:rPr>
              <a:pPr defTabSz="957870"/>
              <a:t>‹N›</a:t>
            </a:fld>
            <a:endParaRPr lang="it-IT">
              <a:solidFill>
                <a:prstClr val="white"/>
              </a:solidFill>
            </a:endParaRPr>
          </a:p>
        </p:txBody>
      </p:sp>
      <p:pic>
        <p:nvPicPr>
          <p:cNvPr id="9" name="Immagin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4260" y="27690"/>
            <a:ext cx="960105" cy="411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39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57870" rtl="0" eaLnBrk="1" latinLnBrk="0" hangingPunct="1">
        <a:spcBef>
          <a:spcPct val="0"/>
        </a:spcBef>
        <a:buNone/>
        <a:defRPr sz="2800" b="0" kern="1200">
          <a:solidFill>
            <a:schemeClr val="tx2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359202" indent="-359202" algn="l" defTabSz="957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778269" indent="-299334" algn="l" defTabSz="957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38" indent="-239467" algn="l" defTabSz="957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272" indent="-239467" algn="l" defTabSz="9578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07" indent="-239467" algn="l" defTabSz="957870" rtl="0" eaLnBrk="1" latinLnBrk="0" hangingPunct="1">
        <a:spcBef>
          <a:spcPct val="20000"/>
        </a:spcBef>
        <a:buFont typeface="Arial" panose="020B0604020202020204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143" indent="-239467" algn="l" defTabSz="957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077" indent="-239467" algn="l" defTabSz="957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012" indent="-239467" algn="l" defTabSz="957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0948" indent="-239467" algn="l" defTabSz="9578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35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870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05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740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675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610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545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480" algn="l" defTabSz="9578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36712"/>
            <a:ext cx="7935248" cy="4355207"/>
          </a:xfrm>
          <a:prstGeom prst="rect">
            <a:avLst/>
          </a:prstGeom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1</a:t>
            </a:fld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220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arallelogramma 18"/>
          <p:cNvSpPr/>
          <p:nvPr/>
        </p:nvSpPr>
        <p:spPr>
          <a:xfrm>
            <a:off x="5623544" y="1344520"/>
            <a:ext cx="2789263" cy="4532752"/>
          </a:xfrm>
          <a:prstGeom prst="parallelogram">
            <a:avLst>
              <a:gd name="adj" fmla="val 21231"/>
            </a:avLst>
          </a:prstGeom>
          <a:solidFill>
            <a:srgbClr val="FF00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/>
          <p:cNvSpPr txBox="1"/>
          <p:nvPr/>
        </p:nvSpPr>
        <p:spPr>
          <a:xfrm>
            <a:off x="6161509" y="1370192"/>
            <a:ext cx="2306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SILVER TRAVELERS***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8" name="Parallelogramma 17"/>
          <p:cNvSpPr/>
          <p:nvPr/>
        </p:nvSpPr>
        <p:spPr>
          <a:xfrm>
            <a:off x="3528434" y="1336051"/>
            <a:ext cx="2590179" cy="4541221"/>
          </a:xfrm>
          <a:prstGeom prst="parallelogram">
            <a:avLst/>
          </a:prstGeom>
          <a:solidFill>
            <a:srgbClr val="3366FF"/>
          </a:solidFill>
          <a:ln>
            <a:solidFill>
              <a:srgbClr val="33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CasellaDiTesto 14"/>
          <p:cNvSpPr txBox="1"/>
          <p:nvPr/>
        </p:nvSpPr>
        <p:spPr>
          <a:xfrm>
            <a:off x="4139952" y="1374152"/>
            <a:ext cx="197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bg1"/>
                </a:solidFill>
              </a:rPr>
              <a:t>WEB e MOBILE**</a:t>
            </a:r>
            <a:endParaRPr lang="it-IT" b="1" i="1" dirty="0">
              <a:solidFill>
                <a:schemeClr val="bg1"/>
              </a:solidFill>
            </a:endParaRPr>
          </a:p>
        </p:txBody>
      </p:sp>
      <p:sp>
        <p:nvSpPr>
          <p:cNvPr id="17" name="Parallelogramma 16"/>
          <p:cNvSpPr/>
          <p:nvPr/>
        </p:nvSpPr>
        <p:spPr>
          <a:xfrm>
            <a:off x="1403649" y="1325793"/>
            <a:ext cx="2664296" cy="4536963"/>
          </a:xfrm>
          <a:prstGeom prst="parallelogram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2141819" y="1378342"/>
            <a:ext cx="192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i="1" dirty="0" smtClean="0">
                <a:solidFill>
                  <a:schemeClr val="tx2"/>
                </a:solidFill>
              </a:rPr>
              <a:t>MILLENNIALS*</a:t>
            </a:r>
            <a:endParaRPr lang="it-IT" b="1" i="1" dirty="0">
              <a:solidFill>
                <a:schemeClr val="tx2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7723" cy="792088"/>
          </a:xfrm>
        </p:spPr>
        <p:txBody>
          <a:bodyPr/>
          <a:lstStyle/>
          <a:p>
            <a:r>
              <a:rPr lang="it-IT" sz="2400" dirty="0" smtClean="0"/>
              <a:t>Turismo, matrice competitiva </a:t>
            </a:r>
            <a:r>
              <a:rPr lang="it-IT" sz="2400" dirty="0" err="1" smtClean="0"/>
              <a:t>glocale</a:t>
            </a:r>
            <a:r>
              <a:rPr lang="it-IT" sz="2400" dirty="0" smtClean="0"/>
              <a:t>:</a:t>
            </a:r>
            <a:br>
              <a:rPr lang="it-IT" sz="2400" dirty="0" smtClean="0"/>
            </a:br>
            <a:r>
              <a:rPr lang="it-IT" sz="2400" b="1" dirty="0" smtClean="0"/>
              <a:t>3 dominanti e 5 driver competitivi</a:t>
            </a:r>
            <a:endParaRPr lang="it-IT" sz="2400" b="1" dirty="0"/>
          </a:p>
        </p:txBody>
      </p:sp>
      <p:sp>
        <p:nvSpPr>
          <p:cNvPr id="20" name="CasellaDiTesto 19"/>
          <p:cNvSpPr txBox="1"/>
          <p:nvPr/>
        </p:nvSpPr>
        <p:spPr>
          <a:xfrm>
            <a:off x="1557189" y="4432395"/>
            <a:ext cx="199813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tx2"/>
                </a:solidFill>
              </a:rPr>
              <a:t>260 ml di viaggiatori  e 100% online, </a:t>
            </a:r>
          </a:p>
          <a:p>
            <a:pPr algn="ctr"/>
            <a:r>
              <a:rPr lang="it-IT" sz="1600" b="1" i="1" dirty="0" smtClean="0">
                <a:solidFill>
                  <a:schemeClr val="tx2"/>
                </a:solidFill>
              </a:rPr>
              <a:t>20</a:t>
            </a:r>
            <a:r>
              <a:rPr lang="it-IT" sz="1600" b="1" i="1" dirty="0">
                <a:solidFill>
                  <a:schemeClr val="tx2"/>
                </a:solidFill>
              </a:rPr>
              <a:t>% del totale, diventeranno il 50% in 5 </a:t>
            </a:r>
            <a:r>
              <a:rPr lang="it-IT" sz="1600" b="1" i="1" dirty="0" smtClean="0">
                <a:solidFill>
                  <a:schemeClr val="tx2"/>
                </a:solidFill>
              </a:rPr>
              <a:t>anni</a:t>
            </a:r>
            <a:endParaRPr lang="it-IT" sz="1600" b="1" i="1" dirty="0">
              <a:solidFill>
                <a:schemeClr val="tx2"/>
              </a:solidFill>
            </a:endParaRPr>
          </a:p>
        </p:txBody>
      </p:sp>
      <p:sp>
        <p:nvSpPr>
          <p:cNvPr id="21" name="CasellaDiTesto 20"/>
          <p:cNvSpPr txBox="1"/>
          <p:nvPr/>
        </p:nvSpPr>
        <p:spPr>
          <a:xfrm>
            <a:off x="3635896" y="4293096"/>
            <a:ext cx="19442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bg1"/>
                </a:solidFill>
              </a:rPr>
              <a:t>3,5 </a:t>
            </a:r>
            <a:r>
              <a:rPr lang="it-IT" sz="1600" b="1" i="1" dirty="0" err="1" smtClean="0">
                <a:solidFill>
                  <a:schemeClr val="bg1"/>
                </a:solidFill>
              </a:rPr>
              <a:t>mld</a:t>
            </a:r>
            <a:r>
              <a:rPr lang="it-IT" sz="1600" b="1" i="1" dirty="0" smtClean="0">
                <a:solidFill>
                  <a:schemeClr val="bg1"/>
                </a:solidFill>
              </a:rPr>
              <a:t> di persone online e 4,5 di </a:t>
            </a:r>
            <a:r>
              <a:rPr lang="it-IT" sz="1600" b="1" i="1" dirty="0" err="1" smtClean="0">
                <a:solidFill>
                  <a:schemeClr val="bg1"/>
                </a:solidFill>
              </a:rPr>
              <a:t>device</a:t>
            </a:r>
            <a:r>
              <a:rPr lang="it-IT" sz="1600" b="1" i="1" dirty="0" smtClean="0">
                <a:solidFill>
                  <a:schemeClr val="bg1"/>
                </a:solidFill>
              </a:rPr>
              <a:t>, diventeranno </a:t>
            </a:r>
            <a:r>
              <a:rPr lang="it-IT" sz="1600" b="1" i="1" dirty="0">
                <a:solidFill>
                  <a:schemeClr val="bg1"/>
                </a:solidFill>
              </a:rPr>
              <a:t>6 </a:t>
            </a:r>
            <a:r>
              <a:rPr lang="it-IT" sz="1600" b="1" i="1" dirty="0" err="1">
                <a:solidFill>
                  <a:schemeClr val="bg1"/>
                </a:solidFill>
              </a:rPr>
              <a:t>mld</a:t>
            </a:r>
            <a:r>
              <a:rPr lang="it-IT" sz="1600" b="1" i="1" dirty="0">
                <a:solidFill>
                  <a:schemeClr val="bg1"/>
                </a:solidFill>
              </a:rPr>
              <a:t> e 15 </a:t>
            </a:r>
            <a:r>
              <a:rPr lang="it-IT" sz="1600" b="1" i="1" dirty="0" err="1">
                <a:solidFill>
                  <a:schemeClr val="bg1"/>
                </a:solidFill>
              </a:rPr>
              <a:t>mld</a:t>
            </a:r>
            <a:r>
              <a:rPr lang="it-IT" sz="1600" b="1" i="1" dirty="0">
                <a:solidFill>
                  <a:schemeClr val="bg1"/>
                </a:solidFill>
              </a:rPr>
              <a:t>  entro 3 anni</a:t>
            </a:r>
          </a:p>
        </p:txBody>
      </p:sp>
      <p:sp>
        <p:nvSpPr>
          <p:cNvPr id="22" name="CasellaDiTesto 21"/>
          <p:cNvSpPr txBox="1"/>
          <p:nvPr/>
        </p:nvSpPr>
        <p:spPr>
          <a:xfrm>
            <a:off x="5824711" y="4413346"/>
            <a:ext cx="1987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600" b="1" i="1" dirty="0" smtClean="0">
                <a:solidFill>
                  <a:schemeClr val="bg1"/>
                </a:solidFill>
              </a:rPr>
              <a:t>220 ml di viaggiatori e 30% </a:t>
            </a:r>
            <a:r>
              <a:rPr lang="it-IT" sz="1600" b="1" i="1" dirty="0">
                <a:solidFill>
                  <a:schemeClr val="bg1"/>
                </a:solidFill>
              </a:rPr>
              <a:t>online, </a:t>
            </a:r>
            <a:endParaRPr lang="it-IT" sz="1600" b="1" i="1" dirty="0" smtClean="0">
              <a:solidFill>
                <a:schemeClr val="bg1"/>
              </a:solidFill>
            </a:endParaRPr>
          </a:p>
          <a:p>
            <a:pPr algn="ctr"/>
            <a:r>
              <a:rPr lang="it-IT" sz="1600" b="1" i="1" dirty="0" smtClean="0">
                <a:solidFill>
                  <a:schemeClr val="bg1"/>
                </a:solidFill>
              </a:rPr>
              <a:t>erano </a:t>
            </a:r>
            <a:r>
              <a:rPr lang="it-IT" sz="1600" b="1" i="1" dirty="0">
                <a:solidFill>
                  <a:schemeClr val="bg1"/>
                </a:solidFill>
              </a:rPr>
              <a:t>100 ml </a:t>
            </a:r>
          </a:p>
          <a:p>
            <a:pPr algn="ctr"/>
            <a:r>
              <a:rPr lang="it-IT" sz="1600" b="1" i="1" dirty="0">
                <a:solidFill>
                  <a:schemeClr val="bg1"/>
                </a:solidFill>
              </a:rPr>
              <a:t>nel  2010, saranno </a:t>
            </a:r>
            <a:r>
              <a:rPr lang="it-IT" sz="1600" b="1" i="1" dirty="0" smtClean="0">
                <a:solidFill>
                  <a:schemeClr val="bg1"/>
                </a:solidFill>
              </a:rPr>
              <a:t>250 </a:t>
            </a:r>
            <a:r>
              <a:rPr lang="it-IT" sz="1600" b="1" i="1" dirty="0">
                <a:solidFill>
                  <a:schemeClr val="bg1"/>
                </a:solidFill>
              </a:rPr>
              <a:t>nel 2030</a:t>
            </a:r>
          </a:p>
        </p:txBody>
      </p:sp>
      <p:sp>
        <p:nvSpPr>
          <p:cNvPr id="23" name="Pentagono 22"/>
          <p:cNvSpPr/>
          <p:nvPr/>
        </p:nvSpPr>
        <p:spPr>
          <a:xfrm>
            <a:off x="523694" y="1910896"/>
            <a:ext cx="8136904" cy="357065"/>
          </a:xfrm>
          <a:prstGeom prst="homePlate">
            <a:avLst/>
          </a:prstGeom>
          <a:solidFill>
            <a:srgbClr val="FFFFFF">
              <a:alpha val="8000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dirty="0" smtClean="0">
                <a:solidFill>
                  <a:schemeClr val="tx1"/>
                </a:solidFill>
              </a:rPr>
              <a:t>1. Asia: nuovo epicentro «in &amp; out»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24" name="Pentagono 23"/>
          <p:cNvSpPr/>
          <p:nvPr/>
        </p:nvSpPr>
        <p:spPr>
          <a:xfrm>
            <a:off x="530027" y="2406485"/>
            <a:ext cx="8136904" cy="357065"/>
          </a:xfrm>
          <a:prstGeom prst="homePlate">
            <a:avLst/>
          </a:prstGeom>
          <a:solidFill>
            <a:srgbClr val="FFFFFF">
              <a:alpha val="80000"/>
            </a:srgbClr>
          </a:solidFill>
          <a:ln w="76200">
            <a:solidFill>
              <a:srgbClr val="33C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dirty="0">
                <a:solidFill>
                  <a:schemeClr val="tx1"/>
                </a:solidFill>
              </a:rPr>
              <a:t>2</a:t>
            </a:r>
            <a:r>
              <a:rPr lang="it-IT" b="1" i="1" dirty="0" smtClean="0">
                <a:solidFill>
                  <a:schemeClr val="tx1"/>
                </a:solidFill>
              </a:rPr>
              <a:t>. Nord Africa: riapertura rotte turistiche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25" name="Pentagono 24"/>
          <p:cNvSpPr/>
          <p:nvPr/>
        </p:nvSpPr>
        <p:spPr>
          <a:xfrm>
            <a:off x="539552" y="2910541"/>
            <a:ext cx="8136904" cy="357065"/>
          </a:xfrm>
          <a:prstGeom prst="homePlate">
            <a:avLst/>
          </a:prstGeom>
          <a:solidFill>
            <a:srgbClr val="FFFFFF">
              <a:alpha val="80000"/>
            </a:srgbClr>
          </a:solidFill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dirty="0" smtClean="0">
                <a:solidFill>
                  <a:schemeClr val="tx1"/>
                </a:solidFill>
              </a:rPr>
              <a:t>3. Grecia: 18 aeroporti a «</a:t>
            </a:r>
            <a:r>
              <a:rPr lang="it-IT" b="1" i="1" dirty="0" err="1" smtClean="0">
                <a:solidFill>
                  <a:schemeClr val="tx1"/>
                </a:solidFill>
              </a:rPr>
              <a:t>governance</a:t>
            </a:r>
            <a:r>
              <a:rPr lang="it-IT" b="1" i="1" dirty="0" smtClean="0">
                <a:solidFill>
                  <a:schemeClr val="tx1"/>
                </a:solidFill>
              </a:rPr>
              <a:t> tedesca»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26" name="Pentagono 25"/>
          <p:cNvSpPr/>
          <p:nvPr/>
        </p:nvSpPr>
        <p:spPr>
          <a:xfrm>
            <a:off x="539552" y="3411014"/>
            <a:ext cx="8136904" cy="357065"/>
          </a:xfrm>
          <a:prstGeom prst="homePlate">
            <a:avLst/>
          </a:prstGeom>
          <a:solidFill>
            <a:srgbClr val="FFFFFF">
              <a:alpha val="80000"/>
            </a:srgbClr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dirty="0" smtClean="0">
                <a:solidFill>
                  <a:schemeClr val="tx1"/>
                </a:solidFill>
              </a:rPr>
              <a:t>4. Spagna: prima destinazione «big data </a:t>
            </a:r>
            <a:r>
              <a:rPr lang="it-IT" b="1" i="1" dirty="0" err="1" smtClean="0">
                <a:solidFill>
                  <a:schemeClr val="tx1"/>
                </a:solidFill>
              </a:rPr>
              <a:t>governance</a:t>
            </a:r>
            <a:r>
              <a:rPr lang="it-IT" b="1" i="1" dirty="0" smtClean="0">
                <a:solidFill>
                  <a:schemeClr val="tx1"/>
                </a:solidFill>
              </a:rPr>
              <a:t>»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27" name="Pentagono 26"/>
          <p:cNvSpPr/>
          <p:nvPr/>
        </p:nvSpPr>
        <p:spPr>
          <a:xfrm>
            <a:off x="548019" y="3910186"/>
            <a:ext cx="8136904" cy="357065"/>
          </a:xfrm>
          <a:prstGeom prst="homePlate">
            <a:avLst/>
          </a:prstGeom>
          <a:solidFill>
            <a:srgbClr val="FFFFFF">
              <a:alpha val="80000"/>
            </a:srgbClr>
          </a:solidFill>
          <a:ln w="762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b="1" i="1" dirty="0" smtClean="0">
                <a:solidFill>
                  <a:schemeClr val="tx1"/>
                </a:solidFill>
              </a:rPr>
              <a:t>5. Italia: cultura first</a:t>
            </a:r>
            <a:endParaRPr lang="it-IT" b="1" i="1" dirty="0">
              <a:solidFill>
                <a:schemeClr val="tx1"/>
              </a:solidFill>
            </a:endParaRPr>
          </a:p>
        </p:txBody>
      </p:sp>
      <p:sp>
        <p:nvSpPr>
          <p:cNvPr id="28" name="CasellaDiTesto 27"/>
          <p:cNvSpPr txBox="1"/>
          <p:nvPr/>
        </p:nvSpPr>
        <p:spPr>
          <a:xfrm>
            <a:off x="592510" y="5903694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tx2"/>
                </a:solidFill>
              </a:rPr>
              <a:t>*Fonte: ONU 2016 ! ** Fonte: Google 2017 | ***Fonte: CE Unione Europea 2017.</a:t>
            </a:r>
            <a:endParaRPr lang="it-IT" sz="1100" i="1" dirty="0">
              <a:solidFill>
                <a:schemeClr val="tx2"/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10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805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/>
          <a:lstStyle/>
          <a:p>
            <a:r>
              <a:rPr lang="it-IT" sz="2400" b="1" dirty="0"/>
              <a:t>I trend Marche vs Italia*</a:t>
            </a:r>
            <a:br>
              <a:rPr lang="it-IT" sz="2400" b="1" dirty="0"/>
            </a:br>
            <a:r>
              <a:rPr lang="it-IT" sz="2400" dirty="0" smtClean="0"/>
              <a:t>ARRIVI TOTALI</a:t>
            </a:r>
            <a:endParaRPr lang="it-IT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49397"/>
            <a:ext cx="3722055" cy="28380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433" y="1239495"/>
            <a:ext cx="3811058" cy="2828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92510" y="6021288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tx2"/>
                </a:solidFill>
              </a:rPr>
              <a:t>*Elaborazioni Studio Giaccardi &amp; Associati su fonte dati Istat e Banca d’Italia 2018.</a:t>
            </a:r>
            <a:endParaRPr lang="it-IT" sz="1100" i="1" dirty="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3203238" y="4255348"/>
            <a:ext cx="2810962" cy="126188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Marche 2008-2016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t</a:t>
            </a:r>
            <a:r>
              <a:rPr lang="it-IT" sz="2800" b="1" dirty="0" smtClean="0">
                <a:solidFill>
                  <a:schemeClr val="bg1"/>
                </a:solidFill>
              </a:rPr>
              <a:t>rend arrivi totali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inferiore del 7,6%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11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16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/>
          <a:lstStyle/>
          <a:p>
            <a:r>
              <a:rPr lang="it-IT" sz="2400" b="1" dirty="0"/>
              <a:t>I trend Marche vs Italia*</a:t>
            </a:r>
            <a:br>
              <a:rPr lang="it-IT" sz="2400" b="1" dirty="0"/>
            </a:br>
            <a:r>
              <a:rPr lang="it-IT" sz="2400" dirty="0"/>
              <a:t>ARRIVI </a:t>
            </a:r>
            <a:r>
              <a:rPr lang="it-IT" sz="2400" dirty="0" smtClean="0"/>
              <a:t>INTERNAZIONALI</a:t>
            </a:r>
            <a:endParaRPr lang="it-IT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263030"/>
            <a:ext cx="3722325" cy="284830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0154" y="1263030"/>
            <a:ext cx="3954294" cy="28483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683568" y="5975702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tx2"/>
                </a:solidFill>
              </a:rPr>
              <a:t>*Elaborazioni Studio Giaccardi &amp; Associati su fonte dati Istat e Banca d’Italia 2018.</a:t>
            </a:r>
            <a:endParaRPr lang="it-IT" sz="1100" i="1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2574826" y="4327356"/>
            <a:ext cx="3991285" cy="126188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Marche 2008-2016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t</a:t>
            </a:r>
            <a:r>
              <a:rPr lang="it-IT" sz="2800" b="1" dirty="0" smtClean="0">
                <a:solidFill>
                  <a:schemeClr val="bg1"/>
                </a:solidFill>
              </a:rPr>
              <a:t>rend arrivi internazionali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inferiore del 14,6%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12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34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80920" cy="792088"/>
          </a:xfrm>
        </p:spPr>
        <p:txBody>
          <a:bodyPr/>
          <a:lstStyle/>
          <a:p>
            <a:r>
              <a:rPr lang="it-IT" sz="2400" b="1" dirty="0"/>
              <a:t>I trend Marche vs Italia*</a:t>
            </a:r>
            <a:br>
              <a:rPr lang="it-IT" sz="2400" b="1" dirty="0"/>
            </a:br>
            <a:r>
              <a:rPr lang="it-IT" sz="2400" dirty="0"/>
              <a:t>ARRIVI TOTALI </a:t>
            </a:r>
            <a:r>
              <a:rPr lang="it-IT" sz="2400" dirty="0" smtClean="0"/>
              <a:t>TURISMO BALNEARE</a:t>
            </a:r>
            <a:endParaRPr lang="it-IT" sz="2400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2510" y="5954613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smtClean="0">
                <a:solidFill>
                  <a:schemeClr val="tx2"/>
                </a:solidFill>
              </a:rPr>
              <a:t>*Elaborazioni Studio Giaccardi &amp; Associati su fonte dati Istat e Banca d’Italia 2018.</a:t>
            </a:r>
            <a:endParaRPr lang="it-IT" sz="1100" i="1" dirty="0">
              <a:solidFill>
                <a:schemeClr val="tx2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229014"/>
            <a:ext cx="3601753" cy="281666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1229013"/>
            <a:ext cx="3795716" cy="28166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920252" y="4327356"/>
            <a:ext cx="5372882" cy="126188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Marche 2008-2016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t</a:t>
            </a:r>
            <a:r>
              <a:rPr lang="it-IT" sz="2800" b="1" dirty="0" smtClean="0">
                <a:solidFill>
                  <a:schemeClr val="bg1"/>
                </a:solidFill>
              </a:rPr>
              <a:t>rend arrivi totali turismo balneare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superiore dell’1,8%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13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360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08912" cy="864096"/>
          </a:xfrm>
        </p:spPr>
        <p:txBody>
          <a:bodyPr/>
          <a:lstStyle/>
          <a:p>
            <a:r>
              <a:rPr lang="it-IT" sz="2400" b="1" dirty="0"/>
              <a:t>I trend Marche vs Italia*</a:t>
            </a:r>
            <a:br>
              <a:rPr lang="it-IT" sz="2400" b="1" dirty="0"/>
            </a:br>
            <a:r>
              <a:rPr lang="it-IT" sz="2400" dirty="0" smtClean="0"/>
              <a:t>PRESENZE INTERNAZIONALI TURISMO </a:t>
            </a:r>
            <a:r>
              <a:rPr lang="it-IT" sz="2400" dirty="0"/>
              <a:t>BALNEARE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592510" y="5954613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smtClean="0">
                <a:solidFill>
                  <a:schemeClr val="tx2"/>
                </a:solidFill>
              </a:rPr>
              <a:t>*Elaborazioni Studio Giaccardi &amp; Associati su fonte dati Istat e Banca d’Italia 2018.</a:t>
            </a:r>
            <a:endParaRPr lang="it-IT" sz="1100" i="1" dirty="0">
              <a:solidFill>
                <a:schemeClr val="tx2"/>
              </a:solidFill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0" y="1207417"/>
            <a:ext cx="3978853" cy="2941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697" y="1207181"/>
            <a:ext cx="3936751" cy="29416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CasellaDiTesto 13"/>
          <p:cNvSpPr txBox="1"/>
          <p:nvPr/>
        </p:nvSpPr>
        <p:spPr>
          <a:xfrm>
            <a:off x="1016219" y="4327356"/>
            <a:ext cx="7180940" cy="126188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Marche 2008-2016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t</a:t>
            </a:r>
            <a:r>
              <a:rPr lang="it-IT" sz="2800" b="1" dirty="0" smtClean="0">
                <a:solidFill>
                  <a:schemeClr val="bg1"/>
                </a:solidFill>
              </a:rPr>
              <a:t>rend presenze internazionali turismo balneare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inferiore del 14,4%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14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85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792088"/>
          </a:xfrm>
        </p:spPr>
        <p:txBody>
          <a:bodyPr/>
          <a:lstStyle/>
          <a:p>
            <a:r>
              <a:rPr lang="it-IT" sz="2400" b="1" dirty="0"/>
              <a:t>I trend Marche vs Italia*</a:t>
            </a:r>
            <a:br>
              <a:rPr lang="it-IT" sz="2400" b="1" dirty="0"/>
            </a:br>
            <a:r>
              <a:rPr lang="it-IT" sz="2400" dirty="0"/>
              <a:t>ARRIVI </a:t>
            </a:r>
            <a:r>
              <a:rPr lang="it-IT" sz="2400" dirty="0" smtClean="0"/>
              <a:t>TOTALI TURISMO CULTURALE</a:t>
            </a:r>
            <a:endParaRPr lang="it-IT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5" y="1173030"/>
            <a:ext cx="3732434" cy="2832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73030"/>
            <a:ext cx="3816424" cy="283203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CasellaDiTesto 12"/>
          <p:cNvSpPr txBox="1"/>
          <p:nvPr/>
        </p:nvSpPr>
        <p:spPr>
          <a:xfrm>
            <a:off x="592510" y="5954613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i="1" dirty="0" smtClean="0">
                <a:solidFill>
                  <a:schemeClr val="tx2"/>
                </a:solidFill>
              </a:rPr>
              <a:t>*Elaborazioni Studio Giaccardi &amp; Associati su fonte dati Istat e Banca d’Italia 2018.</a:t>
            </a:r>
            <a:endParaRPr lang="it-IT" sz="1100" i="1" dirty="0">
              <a:solidFill>
                <a:schemeClr val="tx2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919763" y="4183340"/>
            <a:ext cx="5373843" cy="1261884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Marche 2008-2016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t</a:t>
            </a:r>
            <a:r>
              <a:rPr lang="it-IT" sz="2800" b="1" dirty="0" smtClean="0">
                <a:solidFill>
                  <a:schemeClr val="bg1"/>
                </a:solidFill>
              </a:rPr>
              <a:t>rend arrivi totali turismo culturale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inferiore del 14,4%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15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32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792088"/>
          </a:xfrm>
        </p:spPr>
        <p:txBody>
          <a:bodyPr/>
          <a:lstStyle/>
          <a:p>
            <a:r>
              <a:rPr lang="it-IT" sz="2400" b="1" dirty="0"/>
              <a:t>I trend Marche vs Italia*</a:t>
            </a:r>
            <a:br>
              <a:rPr lang="it-IT" sz="2400" b="1" dirty="0"/>
            </a:br>
            <a:r>
              <a:rPr lang="it-IT" sz="2400" dirty="0" smtClean="0"/>
              <a:t>PRESENZE INTERNAZIONALI TURISMO </a:t>
            </a:r>
            <a:r>
              <a:rPr lang="it-IT" sz="2400" dirty="0"/>
              <a:t>CULTURALE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611560" y="6047710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tx2"/>
                </a:solidFill>
              </a:rPr>
              <a:t>*Elaborazioni Studio Giaccardi &amp; Associati su fonte dati Istat e Banca d’Italia 2018.</a:t>
            </a:r>
            <a:endParaRPr lang="it-IT" sz="1100" i="1" dirty="0">
              <a:solidFill>
                <a:schemeClr val="tx2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3751267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CasellaDiTesto 9"/>
          <p:cNvSpPr txBox="1"/>
          <p:nvPr/>
        </p:nvSpPr>
        <p:spPr>
          <a:xfrm>
            <a:off x="1015738" y="4327356"/>
            <a:ext cx="7181902" cy="1261884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000" b="1" dirty="0" smtClean="0">
                <a:solidFill>
                  <a:schemeClr val="bg1"/>
                </a:solidFill>
              </a:rPr>
              <a:t>Marche 2008-2016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t</a:t>
            </a:r>
            <a:r>
              <a:rPr lang="it-IT" sz="2800" b="1" dirty="0" smtClean="0">
                <a:solidFill>
                  <a:schemeClr val="bg1"/>
                </a:solidFill>
              </a:rPr>
              <a:t>rend presenze internazionali turismo culturale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superiore del 55,7%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690" y="1340769"/>
            <a:ext cx="3946386" cy="28083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16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41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936104"/>
          </a:xfrm>
        </p:spPr>
        <p:txBody>
          <a:bodyPr/>
          <a:lstStyle/>
          <a:p>
            <a:r>
              <a:rPr lang="it-IT" sz="2400" b="1" dirty="0" smtClean="0"/>
              <a:t>I trend Marche vs Italia*</a:t>
            </a:r>
            <a:br>
              <a:rPr lang="it-IT" sz="2400" b="1" dirty="0" smtClean="0"/>
            </a:br>
            <a:r>
              <a:rPr lang="it-IT" sz="2400" dirty="0" smtClean="0"/>
              <a:t>SPESA TURISTICA INTERNAZIONALE</a:t>
            </a:r>
            <a:endParaRPr lang="it-IT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592510" y="6021288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tx2"/>
                </a:solidFill>
              </a:rPr>
              <a:t>*Elaborazioni Studio Giaccardi &amp; Associati su fonte dati Istat e Banca d’Italia 2018.</a:t>
            </a:r>
            <a:endParaRPr lang="it-IT" sz="1100" i="1" dirty="0">
              <a:solidFill>
                <a:schemeClr val="tx2"/>
              </a:solidFill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37583"/>
            <a:ext cx="3777980" cy="2673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567" y="1337583"/>
            <a:ext cx="3658749" cy="267361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01334" y="4204245"/>
            <a:ext cx="5014771" cy="1384995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Marche 2008-2016</a:t>
            </a:r>
          </a:p>
          <a:p>
            <a:pPr algn="ctr"/>
            <a:r>
              <a:rPr lang="it-IT" sz="2800" b="1" dirty="0">
                <a:solidFill>
                  <a:schemeClr val="bg1"/>
                </a:solidFill>
              </a:rPr>
              <a:t>t</a:t>
            </a:r>
            <a:r>
              <a:rPr lang="it-IT" sz="2800" b="1" dirty="0" smtClean="0">
                <a:solidFill>
                  <a:schemeClr val="bg1"/>
                </a:solidFill>
              </a:rPr>
              <a:t>rend spesa turisti internazionali</a:t>
            </a:r>
          </a:p>
          <a:p>
            <a:pPr algn="ctr"/>
            <a:r>
              <a:rPr lang="it-IT" sz="2800" b="1" dirty="0" smtClean="0">
                <a:solidFill>
                  <a:schemeClr val="bg1"/>
                </a:solidFill>
              </a:rPr>
              <a:t>inferiore del 33,%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17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717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4</a:t>
            </a:r>
            <a:r>
              <a:rPr lang="it-IT" b="1" dirty="0" smtClean="0"/>
              <a:t> nodi da affrontare </a:t>
            </a:r>
            <a:r>
              <a:rPr lang="it-IT" dirty="0" smtClean="0"/>
              <a:t>per lo sviluppo Marche</a:t>
            </a:r>
            <a:endParaRPr lang="it-IT" dirty="0"/>
          </a:p>
        </p:txBody>
      </p:sp>
      <p:sp>
        <p:nvSpPr>
          <p:cNvPr id="5" name="Ovale 4"/>
          <p:cNvSpPr/>
          <p:nvPr/>
        </p:nvSpPr>
        <p:spPr>
          <a:xfrm>
            <a:off x="702618" y="1196752"/>
            <a:ext cx="1872208" cy="1728192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1</a:t>
            </a:r>
          </a:p>
          <a:p>
            <a:pPr algn="ctr"/>
            <a:r>
              <a:rPr lang="it-IT" sz="1200" b="1" dirty="0" smtClean="0"/>
              <a:t>Non sfruttiamo appieno la forza della domanda turistica, soprattutto  internazionale</a:t>
            </a:r>
            <a:endParaRPr lang="it-IT" sz="1200" b="1" dirty="0"/>
          </a:p>
        </p:txBody>
      </p:sp>
      <p:sp>
        <p:nvSpPr>
          <p:cNvPr id="6" name="Ovale 5"/>
          <p:cNvSpPr/>
          <p:nvPr/>
        </p:nvSpPr>
        <p:spPr>
          <a:xfrm>
            <a:off x="2646834" y="1196752"/>
            <a:ext cx="1872208" cy="1728192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2</a:t>
            </a:r>
          </a:p>
          <a:p>
            <a:pPr algn="ctr"/>
            <a:r>
              <a:rPr lang="it-IT" sz="1200" b="1" dirty="0" smtClean="0"/>
              <a:t>Non abbiamo prodotti e servizi territoriali strutturati e integrati da vendere</a:t>
            </a:r>
            <a:endParaRPr lang="it-IT" sz="1200" b="1" dirty="0"/>
          </a:p>
        </p:txBody>
      </p:sp>
      <p:sp>
        <p:nvSpPr>
          <p:cNvPr id="7" name="Ovale 6"/>
          <p:cNvSpPr/>
          <p:nvPr/>
        </p:nvSpPr>
        <p:spPr>
          <a:xfrm>
            <a:off x="4591050" y="1196752"/>
            <a:ext cx="1872208" cy="1728192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3</a:t>
            </a:r>
          </a:p>
          <a:p>
            <a:pPr algn="ctr"/>
            <a:r>
              <a:rPr lang="it-IT" sz="1200" b="1" dirty="0"/>
              <a:t>T</a:t>
            </a:r>
            <a:r>
              <a:rPr lang="it-IT" sz="1200" b="1" dirty="0" smtClean="0"/>
              <a:t>urismo e le altre economie di territorio sembrano silos non comunicanti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475" y="3121095"/>
            <a:ext cx="3953957" cy="290019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Pentagono 8"/>
          <p:cNvSpPr/>
          <p:nvPr/>
        </p:nvSpPr>
        <p:spPr>
          <a:xfrm>
            <a:off x="808534" y="3669054"/>
            <a:ext cx="3691458" cy="1804274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600" b="1" dirty="0">
                <a:solidFill>
                  <a:schemeClr val="tx2"/>
                </a:solidFill>
              </a:rPr>
              <a:t>In breve nell’epoca del </a:t>
            </a:r>
            <a:r>
              <a:rPr lang="it-IT" sz="1600" b="1" dirty="0" smtClean="0">
                <a:solidFill>
                  <a:schemeClr val="tx2"/>
                </a:solidFill>
              </a:rPr>
              <a:t>turismo </a:t>
            </a:r>
            <a:r>
              <a:rPr lang="it-IT" sz="1600" b="1" dirty="0">
                <a:solidFill>
                  <a:schemeClr val="tx2"/>
                </a:solidFill>
              </a:rPr>
              <a:t>globale, </a:t>
            </a:r>
            <a:r>
              <a:rPr lang="it-IT" sz="1600" b="1" dirty="0" smtClean="0">
                <a:solidFill>
                  <a:schemeClr val="tx2"/>
                </a:solidFill>
              </a:rPr>
              <a:t>digitale </a:t>
            </a:r>
            <a:r>
              <a:rPr lang="it-IT" sz="1600" b="1" dirty="0" smtClean="0">
                <a:solidFill>
                  <a:schemeClr val="tx2"/>
                </a:solidFill>
              </a:rPr>
              <a:t>ed </a:t>
            </a:r>
            <a:r>
              <a:rPr lang="it-IT" sz="1600" b="1" dirty="0">
                <a:solidFill>
                  <a:schemeClr val="tx2"/>
                </a:solidFill>
              </a:rPr>
              <a:t>esperienziale </a:t>
            </a:r>
            <a:endParaRPr lang="it-IT" sz="1600" b="1" dirty="0" smtClean="0">
              <a:solidFill>
                <a:schemeClr val="tx2"/>
              </a:solidFill>
            </a:endParaRPr>
          </a:p>
          <a:p>
            <a:pPr algn="ctr"/>
            <a:r>
              <a:rPr lang="it-IT" sz="2000" b="1" dirty="0" smtClean="0">
                <a:solidFill>
                  <a:schemeClr val="tx2"/>
                </a:solidFill>
              </a:rPr>
              <a:t>non </a:t>
            </a:r>
            <a:r>
              <a:rPr lang="it-IT" sz="2000" b="1" dirty="0">
                <a:solidFill>
                  <a:schemeClr val="tx2"/>
                </a:solidFill>
              </a:rPr>
              <a:t>facciamo </a:t>
            </a:r>
            <a:r>
              <a:rPr lang="it-IT" sz="2000" b="1" dirty="0" smtClean="0">
                <a:solidFill>
                  <a:schemeClr val="tx2"/>
                </a:solidFill>
              </a:rPr>
              <a:t>destinazione: </a:t>
            </a:r>
          </a:p>
          <a:p>
            <a:pPr algn="ctr"/>
            <a:r>
              <a:rPr lang="it-IT" sz="1600" b="1" dirty="0" smtClean="0">
                <a:solidFill>
                  <a:schemeClr val="tx2"/>
                </a:solidFill>
              </a:rPr>
              <a:t>imprese e territori guadagnano meno* di quello che potrebbero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1" name="CasellaDiTesto 10"/>
          <p:cNvSpPr txBox="1"/>
          <p:nvPr/>
        </p:nvSpPr>
        <p:spPr>
          <a:xfrm>
            <a:off x="592510" y="6021288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tx2"/>
                </a:solidFill>
              </a:rPr>
              <a:t>*Elaborazioni Studio Giaccardi &amp; Associati su fonte dati Istat e Banca d’Italia 2018.</a:t>
            </a:r>
            <a:endParaRPr lang="it-IT" sz="1100" i="1" dirty="0">
              <a:solidFill>
                <a:schemeClr val="tx2"/>
              </a:solidFill>
            </a:endParaRPr>
          </a:p>
        </p:txBody>
      </p:sp>
      <p:sp>
        <p:nvSpPr>
          <p:cNvPr id="12" name="Ovale 11"/>
          <p:cNvSpPr/>
          <p:nvPr/>
        </p:nvSpPr>
        <p:spPr>
          <a:xfrm>
            <a:off x="6535266" y="1196752"/>
            <a:ext cx="1872208" cy="1728192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400" b="1" dirty="0" smtClean="0"/>
              <a:t>4</a:t>
            </a:r>
          </a:p>
          <a:p>
            <a:pPr algn="ctr"/>
            <a:r>
              <a:rPr lang="it-IT" sz="1200" b="1" dirty="0" smtClean="0"/>
              <a:t>Non  disponiamo di metriche aggiornate di </a:t>
            </a:r>
            <a:r>
              <a:rPr lang="it-IT" sz="1200" b="1" dirty="0" err="1" smtClean="0"/>
              <a:t>sentiment</a:t>
            </a:r>
            <a:r>
              <a:rPr lang="it-IT" sz="1200" b="1" dirty="0" smtClean="0"/>
              <a:t> e reputazione online</a:t>
            </a:r>
            <a:endParaRPr lang="it-IT" sz="1200" b="1" dirty="0"/>
          </a:p>
        </p:txBody>
      </p:sp>
      <p:cxnSp>
        <p:nvCxnSpPr>
          <p:cNvPr id="10" name="Connettore 4 9"/>
          <p:cNvCxnSpPr>
            <a:stCxn id="5" idx="0"/>
            <a:endCxn id="6" idx="0"/>
          </p:cNvCxnSpPr>
          <p:nvPr/>
        </p:nvCxnSpPr>
        <p:spPr>
          <a:xfrm rot="5400000" flipH="1" flipV="1">
            <a:off x="2610830" y="224644"/>
            <a:ext cx="12700" cy="1944216"/>
          </a:xfrm>
          <a:prstGeom prst="bentConnector3">
            <a:avLst>
              <a:gd name="adj1" fmla="val 18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4 13"/>
          <p:cNvCxnSpPr>
            <a:stCxn id="6" idx="0"/>
            <a:endCxn id="7" idx="0"/>
          </p:cNvCxnSpPr>
          <p:nvPr/>
        </p:nvCxnSpPr>
        <p:spPr>
          <a:xfrm rot="5400000" flipH="1" flipV="1">
            <a:off x="4555046" y="224644"/>
            <a:ext cx="12700" cy="1944216"/>
          </a:xfrm>
          <a:prstGeom prst="bentConnector3">
            <a:avLst>
              <a:gd name="adj1" fmla="val 18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4 15"/>
          <p:cNvCxnSpPr>
            <a:stCxn id="7" idx="0"/>
            <a:endCxn id="12" idx="0"/>
          </p:cNvCxnSpPr>
          <p:nvPr/>
        </p:nvCxnSpPr>
        <p:spPr>
          <a:xfrm rot="5400000" flipH="1" flipV="1">
            <a:off x="6499262" y="224644"/>
            <a:ext cx="12700" cy="1944216"/>
          </a:xfrm>
          <a:prstGeom prst="bentConnector3">
            <a:avLst>
              <a:gd name="adj1" fmla="val 180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4 19"/>
          <p:cNvCxnSpPr>
            <a:endCxn id="9" idx="1"/>
          </p:cNvCxnSpPr>
          <p:nvPr/>
        </p:nvCxnSpPr>
        <p:spPr>
          <a:xfrm rot="10800000" flipH="1" flipV="1">
            <a:off x="702618" y="2012871"/>
            <a:ext cx="105916" cy="2558320"/>
          </a:xfrm>
          <a:prstGeom prst="bentConnector3">
            <a:avLst>
              <a:gd name="adj1" fmla="val -21583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18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625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864096"/>
          </a:xfrm>
        </p:spPr>
        <p:txBody>
          <a:bodyPr/>
          <a:lstStyle/>
          <a:p>
            <a:r>
              <a:rPr lang="it-IT" b="1" dirty="0" smtClean="0"/>
              <a:t>Proposta: facciamo DMO* assieme!</a:t>
            </a:r>
            <a:br>
              <a:rPr lang="it-IT" b="1" dirty="0" smtClean="0"/>
            </a:br>
            <a:r>
              <a:rPr lang="it-IT" sz="2000" dirty="0" err="1" smtClean="0"/>
              <a:t>Destination</a:t>
            </a:r>
            <a:r>
              <a:rPr lang="it-IT" sz="2000" dirty="0" smtClean="0"/>
              <a:t> </a:t>
            </a:r>
            <a:r>
              <a:rPr lang="it-IT" sz="2000" dirty="0"/>
              <a:t>Management Organization*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283968" y="1325667"/>
            <a:ext cx="45365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i="1" dirty="0" smtClean="0"/>
              <a:t>«Il </a:t>
            </a:r>
            <a:r>
              <a:rPr lang="it-IT" sz="1600" b="1" i="1" dirty="0" err="1"/>
              <a:t>Destination</a:t>
            </a:r>
            <a:r>
              <a:rPr lang="it-IT" sz="1600" b="1" i="1" dirty="0"/>
              <a:t> Management Organization (DMO) è la </a:t>
            </a:r>
            <a:r>
              <a:rPr lang="it-IT" sz="1600" b="1" i="1" dirty="0" smtClean="0"/>
              <a:t>Gestione </a:t>
            </a:r>
            <a:r>
              <a:rPr lang="it-IT" sz="1600" b="1" i="1" dirty="0"/>
              <a:t>coordinata di tutti gli elementi che compongono una Destinazione (attrazioni, accesso, marketing</a:t>
            </a:r>
            <a:r>
              <a:rPr lang="it-IT" sz="1600" b="1" i="1" dirty="0" smtClean="0"/>
              <a:t>, accoglienza, </a:t>
            </a:r>
            <a:r>
              <a:rPr lang="it-IT" sz="1600" b="1" i="1" dirty="0"/>
              <a:t>risorse umane, immagine e prezzi). Esso adotta un approccio strategico per collegare tra loro entità molto diverse per una migliore Gestione della Destinazione</a:t>
            </a:r>
            <a:r>
              <a:rPr lang="it-IT" sz="1600" b="1" i="1" dirty="0" smtClean="0"/>
              <a:t>.»</a:t>
            </a:r>
            <a:endParaRPr lang="it-IT" sz="1200" dirty="0" smtClean="0"/>
          </a:p>
          <a:p>
            <a:r>
              <a:rPr lang="it-IT" sz="1200" dirty="0" smtClean="0"/>
              <a:t>Organizzazione </a:t>
            </a:r>
            <a:r>
              <a:rPr lang="it-IT" sz="1200" dirty="0"/>
              <a:t>Mondiale del </a:t>
            </a:r>
            <a:r>
              <a:rPr lang="it-IT" sz="1200" dirty="0" smtClean="0"/>
              <a:t>Turismo, 2017</a:t>
            </a:r>
            <a:endParaRPr lang="it-IT" sz="1200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375" y="1456209"/>
            <a:ext cx="2359585" cy="20882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CasellaDiTesto 6"/>
          <p:cNvSpPr txBox="1"/>
          <p:nvPr/>
        </p:nvSpPr>
        <p:spPr>
          <a:xfrm>
            <a:off x="4283968" y="3286145"/>
            <a:ext cx="453650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schemeClr val="tx2"/>
                </a:solidFill>
              </a:rPr>
              <a:t>*Fonte: http://stmedproject.eu/it/what-we-do/destination-management-organization-dmo/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91402" y="2048941"/>
            <a:ext cx="1605969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Cosa è?</a:t>
            </a:r>
            <a:endParaRPr lang="it-IT" sz="3200" b="1" dirty="0"/>
          </a:p>
        </p:txBody>
      </p:sp>
      <p:sp>
        <p:nvSpPr>
          <p:cNvPr id="9" name="CasellaDiTesto 8"/>
          <p:cNvSpPr txBox="1"/>
          <p:nvPr/>
        </p:nvSpPr>
        <p:spPr>
          <a:xfrm>
            <a:off x="251520" y="4716433"/>
            <a:ext cx="1944216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3200" b="1" dirty="0" smtClean="0"/>
              <a:t>Come si fa</a:t>
            </a:r>
            <a:endParaRPr lang="it-IT" sz="3200" b="1" dirty="0"/>
          </a:p>
        </p:txBody>
      </p:sp>
      <p:sp>
        <p:nvSpPr>
          <p:cNvPr id="10" name="Rettangolo 9"/>
          <p:cNvSpPr/>
          <p:nvPr/>
        </p:nvSpPr>
        <p:spPr>
          <a:xfrm>
            <a:off x="2699793" y="4149080"/>
            <a:ext cx="5256584" cy="864096"/>
          </a:xfrm>
          <a:prstGeom prst="rect">
            <a:avLst/>
          </a:prstGeom>
          <a:noFill/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2915817" y="4293096"/>
            <a:ext cx="151216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Risorse </a:t>
            </a:r>
          </a:p>
          <a:p>
            <a:pPr algn="ctr"/>
            <a:r>
              <a:rPr lang="it-IT" sz="1400" b="1" dirty="0" smtClean="0"/>
              <a:t>del territorio</a:t>
            </a:r>
            <a:endParaRPr lang="it-IT" sz="1400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4572001" y="4293096"/>
            <a:ext cx="151216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Infrastrutture e servizi</a:t>
            </a:r>
            <a:endParaRPr lang="it-IT" sz="1400" b="1" dirty="0"/>
          </a:p>
        </p:txBody>
      </p:sp>
      <p:sp>
        <p:nvSpPr>
          <p:cNvPr id="13" name="CasellaDiTesto 12"/>
          <p:cNvSpPr txBox="1"/>
          <p:nvPr/>
        </p:nvSpPr>
        <p:spPr>
          <a:xfrm>
            <a:off x="6228185" y="4293096"/>
            <a:ext cx="1512168" cy="52322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1400" b="1" dirty="0" smtClean="0"/>
              <a:t>Policy </a:t>
            </a:r>
          </a:p>
          <a:p>
            <a:pPr algn="ctr"/>
            <a:r>
              <a:rPr lang="it-IT" sz="1400" b="1" dirty="0" smtClean="0"/>
              <a:t>di accoglienza</a:t>
            </a:r>
            <a:endParaRPr lang="it-IT" sz="1400" b="1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3203849" y="5229200"/>
            <a:ext cx="4752528" cy="64633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b="1" dirty="0" smtClean="0"/>
              <a:t>Visione unitaria, integrazione, coordinamento,</a:t>
            </a:r>
          </a:p>
          <a:p>
            <a:pPr algn="ctr"/>
            <a:r>
              <a:rPr lang="it-IT" b="1" dirty="0" smtClean="0"/>
              <a:t>partecipazione «dal basso»</a:t>
            </a:r>
            <a:endParaRPr lang="it-IT" b="1" dirty="0"/>
          </a:p>
        </p:txBody>
      </p:sp>
      <p:cxnSp>
        <p:nvCxnSpPr>
          <p:cNvPr id="15" name="Connettore 4 14"/>
          <p:cNvCxnSpPr>
            <a:stCxn id="10" idx="1"/>
            <a:endCxn id="14" idx="1"/>
          </p:cNvCxnSpPr>
          <p:nvPr/>
        </p:nvCxnSpPr>
        <p:spPr>
          <a:xfrm rot="10800000" flipH="1" flipV="1">
            <a:off x="2699793" y="4581128"/>
            <a:ext cx="504056" cy="971238"/>
          </a:xfrm>
          <a:prstGeom prst="bentConnector3">
            <a:avLst>
              <a:gd name="adj1" fmla="val -45352"/>
            </a:avLst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19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928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92088"/>
          </a:xfrm>
        </p:spPr>
        <p:txBody>
          <a:bodyPr/>
          <a:lstStyle/>
          <a:p>
            <a:r>
              <a:rPr lang="it-IT" sz="2400" b="1" dirty="0" smtClean="0"/>
              <a:t>Doverose premesse…..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251520" y="1052736"/>
            <a:ext cx="3888432" cy="4801314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Senso di </a:t>
            </a:r>
            <a:r>
              <a:rPr lang="it-IT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responsabilità</a:t>
            </a:r>
          </a:p>
          <a:p>
            <a:endParaRPr lang="it-IT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Partecipazione e </a:t>
            </a:r>
            <a:r>
              <a:rPr lang="it-IT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condivisione</a:t>
            </a:r>
          </a:p>
          <a:p>
            <a:endParaRPr lang="it-IT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Sfide nuove con strumenti </a:t>
            </a:r>
            <a:r>
              <a:rPr lang="it-IT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rinnovati</a:t>
            </a:r>
          </a:p>
          <a:p>
            <a:endParaRPr lang="it-IT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Una strategia condivisa per il rilancio del </a:t>
            </a:r>
            <a:r>
              <a:rPr lang="it-IT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territorio</a:t>
            </a:r>
          </a:p>
          <a:p>
            <a:endParaRPr lang="it-IT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Fattore fiducia per conservare la </a:t>
            </a:r>
            <a:r>
              <a:rPr lang="it-IT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prospettiva</a:t>
            </a:r>
          </a:p>
          <a:p>
            <a:endParaRPr lang="it-IT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Metodo di lavoro </a:t>
            </a:r>
            <a:r>
              <a:rPr lang="it-IT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comune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it-IT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4699045" y="1055440"/>
            <a:ext cx="3926091" cy="4801314"/>
          </a:xfrm>
          <a:prstGeom prst="rect">
            <a:avLst/>
          </a:prstGeom>
          <a:noFill/>
          <a:ln w="3175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Governance</a:t>
            </a:r>
            <a:r>
              <a:rPr lang="it-IT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forte, unitaria, partecipata e condivisa</a:t>
            </a:r>
          </a:p>
          <a:p>
            <a:endParaRPr lang="it-IT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Opportunità da non perdere evitando la frammentazione dei </a:t>
            </a:r>
            <a:r>
              <a:rPr lang="it-IT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progetti</a:t>
            </a:r>
          </a:p>
          <a:p>
            <a:endParaRPr lang="it-IT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rischio è quello di perdere di vista la prospettiva penalizzando il processo di rilancio </a:t>
            </a:r>
            <a:endParaRPr lang="it-IT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it-IT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L’area del cratere non è una «Riserva» ma una parte importante del territorio con problemi complessi esistenti già da prima</a:t>
            </a:r>
          </a:p>
          <a:p>
            <a:endParaRPr lang="it-IT" dirty="0" smtClean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2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9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19256" cy="1080120"/>
          </a:xfrm>
        </p:spPr>
        <p:txBody>
          <a:bodyPr/>
          <a:lstStyle/>
          <a:p>
            <a:r>
              <a:rPr lang="it-IT" dirty="0" smtClean="0"/>
              <a:t>Dalle </a:t>
            </a:r>
            <a:r>
              <a:rPr lang="it-IT" b="1" dirty="0" smtClean="0"/>
              <a:t>4 comunità strategiche</a:t>
            </a:r>
            <a:r>
              <a:rPr lang="it-IT" dirty="0" smtClean="0"/>
              <a:t> </a:t>
            </a:r>
            <a:br>
              <a:rPr lang="it-IT" dirty="0" smtClean="0"/>
            </a:br>
            <a:r>
              <a:rPr lang="it-IT" dirty="0" smtClean="0"/>
              <a:t>al business </a:t>
            </a:r>
            <a:r>
              <a:rPr lang="it-IT" dirty="0" err="1" smtClean="0"/>
              <a:t>process</a:t>
            </a:r>
            <a:r>
              <a:rPr lang="it-IT" dirty="0" smtClean="0"/>
              <a:t> </a:t>
            </a:r>
            <a:r>
              <a:rPr lang="it-IT" dirty="0" err="1" smtClean="0"/>
              <a:t>engineering</a:t>
            </a:r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971600" y="1599183"/>
            <a:ext cx="3156477" cy="40011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SINDACI</a:t>
            </a:r>
            <a:endParaRPr lang="it-IT" sz="2000" b="1" dirty="0"/>
          </a:p>
        </p:txBody>
      </p:sp>
      <p:sp>
        <p:nvSpPr>
          <p:cNvPr id="34" name="CasellaDiTesto 33"/>
          <p:cNvSpPr txBox="1"/>
          <p:nvPr/>
        </p:nvSpPr>
        <p:spPr>
          <a:xfrm>
            <a:off x="971600" y="2217638"/>
            <a:ext cx="3156477" cy="40011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OPERATORI ECONOMICS</a:t>
            </a:r>
            <a:endParaRPr lang="it-IT" sz="2000" b="1" dirty="0"/>
          </a:p>
        </p:txBody>
      </p:sp>
      <p:sp>
        <p:nvSpPr>
          <p:cNvPr id="35" name="CasellaDiTesto 34"/>
          <p:cNvSpPr txBox="1"/>
          <p:nvPr/>
        </p:nvSpPr>
        <p:spPr>
          <a:xfrm>
            <a:off x="983475" y="2823319"/>
            <a:ext cx="3156477" cy="40011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DESIGN E CULTURA</a:t>
            </a:r>
            <a:endParaRPr lang="it-IT" sz="2000" b="1" dirty="0"/>
          </a:p>
        </p:txBody>
      </p:sp>
      <p:sp>
        <p:nvSpPr>
          <p:cNvPr id="36" name="CasellaDiTesto 35"/>
          <p:cNvSpPr txBox="1"/>
          <p:nvPr/>
        </p:nvSpPr>
        <p:spPr>
          <a:xfrm>
            <a:off x="971600" y="3471391"/>
            <a:ext cx="3156477" cy="40011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/>
              <a:t>DIGITALE E WEB</a:t>
            </a:r>
            <a:endParaRPr lang="it-IT" sz="2000" b="1" dirty="0"/>
          </a:p>
        </p:txBody>
      </p:sp>
      <p:sp>
        <p:nvSpPr>
          <p:cNvPr id="37" name="Rettangolo 36"/>
          <p:cNvSpPr/>
          <p:nvPr/>
        </p:nvSpPr>
        <p:spPr>
          <a:xfrm>
            <a:off x="5076056" y="1599183"/>
            <a:ext cx="3168352" cy="461665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Golden </a:t>
            </a:r>
            <a:r>
              <a:rPr lang="it-IT" sz="2000" b="1" dirty="0" err="1" smtClean="0"/>
              <a:t>power</a:t>
            </a:r>
            <a:r>
              <a:rPr lang="it-IT" sz="2000" b="1" dirty="0" smtClean="0"/>
              <a:t> del territorio</a:t>
            </a:r>
            <a:endParaRPr lang="it-IT" sz="2000" b="1" dirty="0"/>
          </a:p>
        </p:txBody>
      </p:sp>
      <p:sp>
        <p:nvSpPr>
          <p:cNvPr id="38" name="Rettangolo 37"/>
          <p:cNvSpPr/>
          <p:nvPr/>
        </p:nvSpPr>
        <p:spPr>
          <a:xfrm>
            <a:off x="5076056" y="2247255"/>
            <a:ext cx="3168352" cy="461665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Business e posti di lavoro</a:t>
            </a:r>
            <a:endParaRPr lang="it-IT" sz="2000" b="1" dirty="0"/>
          </a:p>
        </p:txBody>
      </p:sp>
      <p:sp>
        <p:nvSpPr>
          <p:cNvPr id="39" name="Rettangolo 38"/>
          <p:cNvSpPr/>
          <p:nvPr/>
        </p:nvSpPr>
        <p:spPr>
          <a:xfrm>
            <a:off x="5076056" y="2885019"/>
            <a:ext cx="3168352" cy="461665"/>
          </a:xfrm>
          <a:prstGeom prst="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Evoluzione attrattori</a:t>
            </a:r>
            <a:endParaRPr lang="it-IT" sz="2000" b="1" dirty="0"/>
          </a:p>
        </p:txBody>
      </p:sp>
      <p:sp>
        <p:nvSpPr>
          <p:cNvPr id="40" name="Rettangolo 39"/>
          <p:cNvSpPr/>
          <p:nvPr/>
        </p:nvSpPr>
        <p:spPr>
          <a:xfrm>
            <a:off x="5076056" y="3501008"/>
            <a:ext cx="3168352" cy="461665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2000" b="1" dirty="0" smtClean="0"/>
              <a:t>Connessione e narrazione</a:t>
            </a:r>
            <a:endParaRPr lang="it-IT" sz="2000" b="1" dirty="0"/>
          </a:p>
        </p:txBody>
      </p:sp>
      <p:sp>
        <p:nvSpPr>
          <p:cNvPr id="41" name="Freccia a destra rientrata 40"/>
          <p:cNvSpPr/>
          <p:nvPr/>
        </p:nvSpPr>
        <p:spPr>
          <a:xfrm>
            <a:off x="4293197" y="1541983"/>
            <a:ext cx="648072" cy="576064"/>
          </a:xfrm>
          <a:prstGeom prst="notchedRightArrow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2" name="Freccia a destra rientrata 41"/>
          <p:cNvSpPr/>
          <p:nvPr/>
        </p:nvSpPr>
        <p:spPr>
          <a:xfrm>
            <a:off x="4283968" y="2168481"/>
            <a:ext cx="648072" cy="576064"/>
          </a:xfrm>
          <a:prstGeom prst="notchedRightArrow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3" name="Freccia a destra rientrata 42"/>
          <p:cNvSpPr/>
          <p:nvPr/>
        </p:nvSpPr>
        <p:spPr>
          <a:xfrm>
            <a:off x="4283968" y="2780928"/>
            <a:ext cx="648072" cy="576064"/>
          </a:xfrm>
          <a:prstGeom prst="notchedRightArrow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4" name="Freccia a destra rientrata 43"/>
          <p:cNvSpPr/>
          <p:nvPr/>
        </p:nvSpPr>
        <p:spPr>
          <a:xfrm>
            <a:off x="4295843" y="3429000"/>
            <a:ext cx="648072" cy="576064"/>
          </a:xfrm>
          <a:prstGeom prst="notchedRightArrow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 sz="1600"/>
          </a:p>
        </p:txBody>
      </p:sp>
      <p:sp>
        <p:nvSpPr>
          <p:cNvPr id="45" name="CasellaDiTesto 44"/>
          <p:cNvSpPr txBox="1"/>
          <p:nvPr/>
        </p:nvSpPr>
        <p:spPr>
          <a:xfrm>
            <a:off x="926446" y="4497193"/>
            <a:ext cx="222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INCONTRI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46" name="Freccia a destra 45"/>
          <p:cNvSpPr/>
          <p:nvPr/>
        </p:nvSpPr>
        <p:spPr>
          <a:xfrm>
            <a:off x="2377786" y="4456162"/>
            <a:ext cx="554462" cy="5652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47" name="CasellaDiTesto 46"/>
          <p:cNvSpPr txBox="1"/>
          <p:nvPr/>
        </p:nvSpPr>
        <p:spPr>
          <a:xfrm>
            <a:off x="2942670" y="4497193"/>
            <a:ext cx="222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INTERVISTE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48" name="Freccia a destra 47"/>
          <p:cNvSpPr/>
          <p:nvPr/>
        </p:nvSpPr>
        <p:spPr>
          <a:xfrm>
            <a:off x="4598159" y="4455077"/>
            <a:ext cx="554462" cy="5652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49" name="CasellaDiTesto 48"/>
          <p:cNvSpPr txBox="1"/>
          <p:nvPr/>
        </p:nvSpPr>
        <p:spPr>
          <a:xfrm>
            <a:off x="5114785" y="4497193"/>
            <a:ext cx="22203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METRICHE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6492893" y="4488710"/>
            <a:ext cx="11101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DMO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1618180" y="5107223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PIANO STRATEGICO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28" name="Freccia a destra 27"/>
          <p:cNvSpPr/>
          <p:nvPr/>
        </p:nvSpPr>
        <p:spPr>
          <a:xfrm>
            <a:off x="4282476" y="5062362"/>
            <a:ext cx="554462" cy="5652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29" name="CasellaDiTesto 28"/>
          <p:cNvSpPr txBox="1"/>
          <p:nvPr/>
        </p:nvSpPr>
        <p:spPr>
          <a:xfrm>
            <a:off x="4858540" y="5104379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GOVERNANCE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30" name="Freccia a destra 29"/>
          <p:cNvSpPr/>
          <p:nvPr/>
        </p:nvSpPr>
        <p:spPr>
          <a:xfrm>
            <a:off x="6824358" y="5051535"/>
            <a:ext cx="554462" cy="5652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31" name="CasellaDiTesto 30"/>
          <p:cNvSpPr txBox="1"/>
          <p:nvPr/>
        </p:nvSpPr>
        <p:spPr>
          <a:xfrm>
            <a:off x="7422253" y="5098626"/>
            <a:ext cx="1686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>
                <a:solidFill>
                  <a:srgbClr val="C00000"/>
                </a:solidFill>
              </a:rPr>
              <a:t>BUSINESS</a:t>
            </a:r>
            <a:endParaRPr lang="it-IT" sz="2400" b="1" dirty="0">
              <a:solidFill>
                <a:srgbClr val="C00000"/>
              </a:solidFill>
            </a:endParaRPr>
          </a:p>
        </p:txBody>
      </p:sp>
      <p:sp>
        <p:nvSpPr>
          <p:cNvPr id="50" name="Freccia a destra 49"/>
          <p:cNvSpPr/>
          <p:nvPr/>
        </p:nvSpPr>
        <p:spPr>
          <a:xfrm>
            <a:off x="7359338" y="4437112"/>
            <a:ext cx="554462" cy="5652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sp>
        <p:nvSpPr>
          <p:cNvPr id="53" name="Freccia a destra 52"/>
          <p:cNvSpPr/>
          <p:nvPr/>
        </p:nvSpPr>
        <p:spPr>
          <a:xfrm>
            <a:off x="1063718" y="5065889"/>
            <a:ext cx="554462" cy="565237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400"/>
          </a:p>
        </p:txBody>
      </p:sp>
      <p:cxnSp>
        <p:nvCxnSpPr>
          <p:cNvPr id="8" name="Connettore 2 7"/>
          <p:cNvCxnSpPr/>
          <p:nvPr/>
        </p:nvCxnSpPr>
        <p:spPr>
          <a:xfrm>
            <a:off x="683568" y="4293096"/>
            <a:ext cx="7992888" cy="0"/>
          </a:xfrm>
          <a:prstGeom prst="straightConnector1">
            <a:avLst/>
          </a:prstGeom>
          <a:ln w="76200">
            <a:solidFill>
              <a:srgbClr val="C00000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20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62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 animBg="1"/>
      <p:bldP spid="47" grpId="0"/>
      <p:bldP spid="48" grpId="0" animBg="1"/>
      <p:bldP spid="49" grpId="0"/>
      <p:bldP spid="52" grpId="0"/>
      <p:bldP spid="27" grpId="0"/>
      <p:bldP spid="28" grpId="0" animBg="1"/>
      <p:bldP spid="29" grpId="0"/>
      <p:bldP spid="30" grpId="0" animBg="1"/>
      <p:bldP spid="31" grpId="0"/>
      <p:bldP spid="50" grpId="0" animBg="1"/>
      <p:bldP spid="5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792088"/>
          </a:xfrm>
        </p:spPr>
        <p:txBody>
          <a:bodyPr/>
          <a:lstStyle/>
          <a:p>
            <a:r>
              <a:rPr lang="it-IT" dirty="0" smtClean="0"/>
              <a:t>3 opportunità per </a:t>
            </a:r>
            <a:br>
              <a:rPr lang="it-IT" dirty="0" smtClean="0"/>
            </a:br>
            <a:r>
              <a:rPr lang="it-IT" b="1" dirty="0" smtClean="0"/>
              <a:t>Marche Destinazione Globale</a:t>
            </a:r>
            <a:endParaRPr lang="it-IT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899592" y="1355864"/>
            <a:ext cx="7560840" cy="646331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I centenari dei tre geni italici che il mondo ammira</a:t>
            </a:r>
          </a:p>
          <a:p>
            <a:r>
              <a:rPr lang="it-IT" sz="1600" b="1" dirty="0" smtClean="0">
                <a:solidFill>
                  <a:schemeClr val="tx1"/>
                </a:solidFill>
              </a:rPr>
              <a:t>Gioachino Rossini 2018, Giacomo Leopardi 2019, Raffaello Sanzio 2020 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899592" y="2132856"/>
            <a:ext cx="7560840" cy="646331"/>
          </a:xfrm>
          <a:prstGeom prst="rect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250 milioni di </a:t>
            </a:r>
            <a:r>
              <a:rPr lang="it-IT" sz="2000" b="1" dirty="0" err="1" smtClean="0">
                <a:solidFill>
                  <a:schemeClr val="tx1"/>
                </a:solidFill>
              </a:rPr>
              <a:t>Italic</a:t>
            </a:r>
            <a:r>
              <a:rPr lang="it-IT" sz="2000" b="1" dirty="0" smtClean="0">
                <a:solidFill>
                  <a:schemeClr val="tx1"/>
                </a:solidFill>
              </a:rPr>
              <a:t> People</a:t>
            </a:r>
            <a:r>
              <a:rPr lang="it-IT" sz="2000" b="1" baseline="30000" dirty="0" smtClean="0">
                <a:solidFill>
                  <a:schemeClr val="tx1"/>
                </a:solidFill>
              </a:rPr>
              <a:t>© </a:t>
            </a:r>
            <a:r>
              <a:rPr lang="it-IT" sz="2000" b="1" dirty="0" smtClean="0">
                <a:solidFill>
                  <a:schemeClr val="tx1"/>
                </a:solidFill>
              </a:rPr>
              <a:t>(italici)</a:t>
            </a:r>
          </a:p>
          <a:p>
            <a:r>
              <a:rPr lang="it-IT" sz="1600" b="1" dirty="0" smtClean="0">
                <a:solidFill>
                  <a:schemeClr val="tx1"/>
                </a:solidFill>
              </a:rPr>
              <a:t>Attratti dalla cultura italiana in 30 paesi del mondo</a:t>
            </a:r>
            <a:endParaRPr lang="it-IT" sz="1600" b="1" dirty="0">
              <a:solidFill>
                <a:schemeClr val="tx1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899592" y="2924944"/>
            <a:ext cx="7560840" cy="892552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000" b="1" dirty="0" smtClean="0">
                <a:solidFill>
                  <a:schemeClr val="tx1"/>
                </a:solidFill>
              </a:rPr>
              <a:t>Il match con le risorse </a:t>
            </a:r>
            <a:r>
              <a:rPr lang="it-IT" sz="2000" b="1" dirty="0" err="1" smtClean="0">
                <a:solidFill>
                  <a:schemeClr val="tx1"/>
                </a:solidFill>
              </a:rPr>
              <a:t>PLiSM</a:t>
            </a:r>
            <a:r>
              <a:rPr lang="it-IT" sz="2000" b="1" baseline="30000" dirty="0" smtClean="0">
                <a:solidFill>
                  <a:schemeClr val="tx1"/>
                </a:solidFill>
              </a:rPr>
              <a:t>©</a:t>
            </a:r>
            <a:r>
              <a:rPr lang="it-IT" sz="2000" b="1" dirty="0" smtClean="0">
                <a:solidFill>
                  <a:schemeClr val="tx1"/>
                </a:solidFill>
              </a:rPr>
              <a:t> delle Marche*</a:t>
            </a:r>
          </a:p>
          <a:p>
            <a:r>
              <a:rPr lang="it-IT" sz="1600" b="1" dirty="0" smtClean="0">
                <a:solidFill>
                  <a:schemeClr val="tx1"/>
                </a:solidFill>
              </a:rPr>
              <a:t>260 «articoli» di </a:t>
            </a:r>
            <a:r>
              <a:rPr lang="it-IT" sz="1600" b="1" dirty="0" err="1" smtClean="0">
                <a:solidFill>
                  <a:schemeClr val="tx1"/>
                </a:solidFill>
              </a:rPr>
              <a:t>heritage</a:t>
            </a:r>
            <a:r>
              <a:rPr lang="it-IT" sz="1600" b="1" dirty="0" smtClean="0">
                <a:solidFill>
                  <a:schemeClr val="tx1"/>
                </a:solidFill>
              </a:rPr>
              <a:t>, lingua italiana, stile di vita e Made in </a:t>
            </a:r>
            <a:r>
              <a:rPr lang="it-IT" sz="1600" b="1" dirty="0" err="1" smtClean="0">
                <a:solidFill>
                  <a:schemeClr val="tx1"/>
                </a:solidFill>
              </a:rPr>
              <a:t>Italy</a:t>
            </a:r>
            <a:r>
              <a:rPr lang="it-IT" sz="1600" b="1" dirty="0" smtClean="0">
                <a:solidFill>
                  <a:schemeClr val="tx1"/>
                </a:solidFill>
              </a:rPr>
              <a:t> da mettere a prodotto turistico coinvolgendo operatori e cittadini di 7 cluster produttivi caratteristici</a:t>
            </a:r>
            <a:endParaRPr lang="it-IT" sz="1600" b="1" dirty="0">
              <a:solidFill>
                <a:schemeClr val="tx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05064"/>
            <a:ext cx="1656184" cy="1987421"/>
          </a:xfrm>
          <a:prstGeom prst="rect">
            <a:avLst/>
          </a:prstGeom>
        </p:spPr>
      </p:pic>
      <p:sp>
        <p:nvSpPr>
          <p:cNvPr id="9" name="Freccia a destra 8"/>
          <p:cNvSpPr/>
          <p:nvPr/>
        </p:nvSpPr>
        <p:spPr>
          <a:xfrm>
            <a:off x="2699792" y="4293096"/>
            <a:ext cx="936104" cy="1411357"/>
          </a:xfrm>
          <a:prstGeom prst="rightArrow">
            <a:avLst/>
          </a:prstGeom>
          <a:ln>
            <a:solidFill>
              <a:schemeClr val="tx2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3563888" y="4221088"/>
            <a:ext cx="48245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tx2"/>
                </a:solidFill>
              </a:rPr>
              <a:t>+ 174 milioni di </a:t>
            </a:r>
            <a:r>
              <a:rPr lang="it-IT" sz="2400" b="1" dirty="0" smtClean="0">
                <a:solidFill>
                  <a:schemeClr val="tx2"/>
                </a:solidFill>
              </a:rPr>
              <a:t>euro* </a:t>
            </a:r>
          </a:p>
          <a:p>
            <a:r>
              <a:rPr lang="it-IT" sz="1600" b="1" dirty="0" smtClean="0">
                <a:solidFill>
                  <a:schemeClr val="tx2"/>
                </a:solidFill>
              </a:rPr>
              <a:t>di valore </a:t>
            </a:r>
            <a:r>
              <a:rPr lang="it-IT" sz="1600" b="1" dirty="0">
                <a:solidFill>
                  <a:schemeClr val="tx2"/>
                </a:solidFill>
              </a:rPr>
              <a:t>aggiunto in tre </a:t>
            </a:r>
            <a:r>
              <a:rPr lang="it-IT" sz="1600" b="1" dirty="0" smtClean="0">
                <a:solidFill>
                  <a:schemeClr val="tx2"/>
                </a:solidFill>
              </a:rPr>
              <a:t>anni nella sola filiera turistica</a:t>
            </a:r>
          </a:p>
          <a:p>
            <a:endParaRPr lang="it-IT" sz="1000" b="1" dirty="0">
              <a:solidFill>
                <a:schemeClr val="tx2"/>
              </a:solidFill>
            </a:endParaRPr>
          </a:p>
          <a:p>
            <a:r>
              <a:rPr lang="it-IT" sz="2400" b="1" dirty="0">
                <a:solidFill>
                  <a:schemeClr val="tx2"/>
                </a:solidFill>
              </a:rPr>
              <a:t>+ 3 mila nuovi </a:t>
            </a:r>
            <a:r>
              <a:rPr lang="it-IT" sz="2400" b="1" dirty="0" smtClean="0">
                <a:solidFill>
                  <a:schemeClr val="tx2"/>
                </a:solidFill>
              </a:rPr>
              <a:t>posti* </a:t>
            </a:r>
          </a:p>
          <a:p>
            <a:r>
              <a:rPr lang="it-IT" sz="1600" b="1" dirty="0" smtClean="0">
                <a:solidFill>
                  <a:schemeClr val="tx2"/>
                </a:solidFill>
              </a:rPr>
              <a:t>di </a:t>
            </a:r>
            <a:r>
              <a:rPr lang="it-IT" sz="1600" b="1" dirty="0">
                <a:solidFill>
                  <a:schemeClr val="tx2"/>
                </a:solidFill>
              </a:rPr>
              <a:t>lavoro </a:t>
            </a:r>
            <a:r>
              <a:rPr lang="it-IT" sz="1600" b="1" dirty="0" smtClean="0">
                <a:solidFill>
                  <a:schemeClr val="tx2"/>
                </a:solidFill>
              </a:rPr>
              <a:t>qualificati in tre anni nella sola filiera turistica</a:t>
            </a:r>
            <a:endParaRPr lang="it-IT" sz="1600" b="1" dirty="0">
              <a:solidFill>
                <a:schemeClr val="tx2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592510" y="6021288"/>
            <a:ext cx="784887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100" i="1" dirty="0" smtClean="0">
                <a:solidFill>
                  <a:schemeClr val="tx2"/>
                </a:solidFill>
              </a:rPr>
              <a:t>*Elaborazioni Studio Giaccardi &amp; Associati per PIANO STRAORDINARIO DI VALORIZZAZIONE DELLE MARCHE, novembre 2017.</a:t>
            </a:r>
            <a:endParaRPr lang="it-IT" sz="1100" i="1" dirty="0">
              <a:solidFill>
                <a:schemeClr val="tx2"/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21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916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864096"/>
          </a:xfrm>
        </p:spPr>
        <p:txBody>
          <a:bodyPr/>
          <a:lstStyle/>
          <a:p>
            <a:r>
              <a:rPr lang="it-IT" sz="3200" dirty="0" smtClean="0"/>
              <a:t>Alcune </a:t>
            </a:r>
            <a:r>
              <a:rPr lang="it-IT" sz="3200" dirty="0" err="1" smtClean="0"/>
              <a:t>proxi</a:t>
            </a:r>
            <a:r>
              <a:rPr lang="it-IT" sz="3200" dirty="0" smtClean="0"/>
              <a:t> di destinazioni globali</a:t>
            </a:r>
            <a:endParaRPr lang="it-IT" sz="36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84607"/>
            <a:ext cx="8856984" cy="442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22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67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38870" y="1700808"/>
            <a:ext cx="8229600" cy="2592288"/>
          </a:xfrm>
          <a:solidFill>
            <a:srgbClr val="92D050"/>
          </a:solidFill>
        </p:spPr>
        <p:txBody>
          <a:bodyPr/>
          <a:lstStyle/>
          <a:p>
            <a:r>
              <a:rPr lang="it-IT" sz="4000" dirty="0" smtClean="0"/>
              <a:t>Cosa abbiamo fatto nella contingenza</a:t>
            </a:r>
            <a:br>
              <a:rPr lang="it-IT" sz="4000" dirty="0" smtClean="0"/>
            </a:br>
            <a:endParaRPr lang="it-IT" sz="4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3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20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asellaDiTesto 3"/>
          <p:cNvSpPr txBox="1">
            <a:spLocks noChangeArrowheads="1"/>
          </p:cNvSpPr>
          <p:nvPr/>
        </p:nvSpPr>
        <p:spPr bwMode="auto">
          <a:xfrm>
            <a:off x="251520" y="260648"/>
            <a:ext cx="8496944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it-IT" sz="33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 Risposta della Regione Marche</a:t>
            </a:r>
            <a:endParaRPr lang="it-IT" sz="33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195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Cambio di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strategia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esigenza di mandare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segnali positivi e distensivi immediati</a:t>
            </a:r>
          </a:p>
          <a:p>
            <a:pPr algn="just"/>
            <a:endParaRPr lang="it-IT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Forte investimento su Brand Marche come prodotto di sistema per il posizionamento sui mercati nazionali e esteri della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destinazione turistica Marche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 nuove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campagne di promozione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ed articolati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piani di comunicazione </a:t>
            </a:r>
          </a:p>
          <a:p>
            <a:pPr algn="just"/>
            <a:endParaRPr lang="it-IT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cluster tematici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(mare, parchi e natura attiva, vivere borghigiano, arte e cultura, spiritualità, shopping, bike, </a:t>
            </a:r>
            <a:r>
              <a:rPr lang="it-IT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wedding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turismo scolastico) per specializzare l’offerta turistica mediante la creazione e la messa a disposizione di prodotti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turistici</a:t>
            </a:r>
          </a:p>
          <a:p>
            <a:pPr algn="just"/>
            <a:endParaRPr lang="it-IT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Approvazione </a:t>
            </a:r>
            <a:r>
              <a:rPr lang="it-IT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 un nuovo </a:t>
            </a:r>
            <a:r>
              <a:rPr lang="it-IT" b="1" i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Piano straordinario per lo sviluppo e la valorizzazione delle Marche </a:t>
            </a:r>
            <a:r>
              <a:rPr lang="it-IT" b="1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(triennio 2017-2019</a:t>
            </a:r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it-IT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DA n. 64 del 14/11/2017</a:t>
            </a:r>
            <a:endParaRPr lang="it-IT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it-IT" dirty="0"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4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533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asellaDiTesto 3"/>
          <p:cNvSpPr txBox="1">
            <a:spLocks noChangeArrowheads="1"/>
          </p:cNvSpPr>
          <p:nvPr/>
        </p:nvSpPr>
        <p:spPr bwMode="auto">
          <a:xfrm>
            <a:off x="251520" y="260648"/>
            <a:ext cx="8496944" cy="5978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it-IT" sz="33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Il piano strategico. Linee di indirizzo</a:t>
            </a:r>
            <a:endParaRPr lang="it-IT" sz="33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195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195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2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Rafforzamento del Brand </a:t>
            </a:r>
            <a:r>
              <a:rPr lang="it-IT" sz="2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Marche</a:t>
            </a:r>
            <a:endParaRPr lang="it-IT" sz="2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1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2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Riqualificazione delle strutture e dei servizi di </a:t>
            </a:r>
            <a:r>
              <a:rPr lang="it-IT" sz="2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accoglienza</a:t>
            </a:r>
            <a:endParaRPr lang="it-IT" sz="2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1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2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Interventi di ricucitura del territorio pesantemente colpito dal </a:t>
            </a:r>
            <a:r>
              <a:rPr lang="it-IT" sz="2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sisma</a:t>
            </a:r>
            <a:endParaRPr lang="it-IT" sz="2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1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2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Collegamenti aerei nazionali ed </a:t>
            </a:r>
            <a:r>
              <a:rPr lang="it-IT" sz="2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esteri</a:t>
            </a:r>
            <a:endParaRPr lang="it-IT" sz="2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100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1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it-IT" sz="21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Maggiore pervasività della cultura e </a:t>
            </a:r>
            <a:r>
              <a:rPr lang="it-IT" sz="21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dell’arte</a:t>
            </a:r>
            <a:endParaRPr lang="it-IT" sz="21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it-IT" dirty="0">
              <a:latin typeface="Calibri" pitchFamily="34" charset="0"/>
            </a:endParaRPr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5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94046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38870" y="1700808"/>
            <a:ext cx="8229600" cy="2592288"/>
          </a:xfrm>
          <a:solidFill>
            <a:srgbClr val="92D050"/>
          </a:solidFill>
        </p:spPr>
        <p:txBody>
          <a:bodyPr/>
          <a:lstStyle/>
          <a:p>
            <a:r>
              <a:rPr lang="it-IT" sz="4000" dirty="0" smtClean="0"/>
              <a:t>E’ comunque utile ricordare….</a:t>
            </a:r>
            <a:endParaRPr lang="it-IT" sz="4000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6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89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161008" y="1366775"/>
            <a:ext cx="8982992" cy="50090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dirty="0"/>
          </a:p>
          <a:p>
            <a:r>
              <a:rPr lang="it-IT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r>
              <a:rPr lang="it-IT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territorio a forte vocazione turistico-culturale  con </a:t>
            </a:r>
            <a:endParaRPr lang="it-IT" sz="1600" b="1" dirty="0" smtClean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eccellenze </a:t>
            </a:r>
            <a:r>
              <a:rPr lang="it-IT" sz="16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naturalistiche e tipicità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Alcuni numeri: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endParaRPr lang="it-IT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Parco Nazionale Monti Sibillini e </a:t>
            </a:r>
            <a:r>
              <a:rPr lang="it-IT" sz="16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Laga</a:t>
            </a:r>
            <a:endParaRPr lang="it-IT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153 musei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45 biblioteche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87 archivi storici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 teatri, di cui 26 storici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parchi archeologici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 aree archeologiche 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Via consolare Salaria (con evidenze archeologiche ad Ascoli Piceno, Acquasanta Terme, Arquata del Tronto)</a:t>
            </a: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Eccellenze nel settore agroalimentare con tipicità </a:t>
            </a:r>
            <a:r>
              <a:rPr lang="it-IT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(es. olive </a:t>
            </a: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ascolane, ciauscolo, vernaccia, rosso </a:t>
            </a:r>
            <a:r>
              <a:rPr lang="it-IT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piceno)</a:t>
            </a:r>
            <a:endParaRPr lang="it-IT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14313" indent="-214313"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Eventi di richiamo nazionale ed internazionale </a:t>
            </a:r>
            <a:r>
              <a:rPr lang="it-IT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(es. </a:t>
            </a:r>
            <a:r>
              <a:rPr lang="it-IT" sz="1600" dirty="0" err="1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Risorgimarche</a:t>
            </a:r>
            <a:r>
              <a:rPr lang="it-IT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Sferisterio</a:t>
            </a: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600" dirty="0" err="1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Musicultura</a:t>
            </a:r>
            <a:r>
              <a:rPr lang="it-IT" sz="16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it-IT" sz="16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Quintana)</a:t>
            </a:r>
            <a:endParaRPr lang="it-IT" sz="16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it-IT" sz="135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527757"/>
            <a:ext cx="2214246" cy="2176272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D6985B9A-C086-1B4E-B5F4-BE839BDA8A5D}"/>
              </a:ext>
            </a:extLst>
          </p:cNvPr>
          <p:cNvSpPr txBox="1"/>
          <p:nvPr/>
        </p:nvSpPr>
        <p:spPr>
          <a:xfrm>
            <a:off x="3647375" y="950676"/>
            <a:ext cx="2404890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dirty="0">
                <a:solidFill>
                  <a:schemeClr val="bg1"/>
                </a:solidFill>
                <a:latin typeface="Swis721 Hv BT Heavy" panose="020B0804020202020204" pitchFamily="34" charset="0"/>
              </a:rPr>
              <a:t>LE RETI REGIONALI</a:t>
            </a:r>
          </a:p>
          <a:p>
            <a:pPr algn="ctr"/>
            <a:r>
              <a:rPr lang="it-IT" sz="1350" dirty="0">
                <a:solidFill>
                  <a:schemeClr val="bg1"/>
                </a:solidFill>
                <a:latin typeface="Swis721 Hv BT Heavy" panose="020B0804020202020204" pitchFamily="34" charset="0"/>
              </a:rPr>
              <a:t>PER LA GOVERNANCE POST SISMA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61008" y="580048"/>
            <a:ext cx="8229600" cy="11061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Zona a prevalente vocazione </a:t>
            </a:r>
            <a:r>
              <a:rPr lang="it-IT" sz="2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turistica </a:t>
            </a:r>
            <a:r>
              <a:rPr lang="it-IT" sz="2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 culturale </a:t>
            </a:r>
          </a:p>
          <a:p>
            <a:pPr marL="0" indent="0">
              <a:buNone/>
            </a:pPr>
            <a:endParaRPr lang="it-IT" sz="33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7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061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asellaDiTesto 3"/>
          <p:cNvSpPr txBox="1">
            <a:spLocks noChangeArrowheads="1"/>
          </p:cNvSpPr>
          <p:nvPr/>
        </p:nvSpPr>
        <p:spPr bwMode="auto">
          <a:xfrm>
            <a:off x="305198" y="2469513"/>
            <a:ext cx="849694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t-IT" sz="195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Raccordare la sfera delle politiche turistiche e culturali con i «pilastri» del Patto per la ricostruzione e lo sviluppo</a:t>
            </a:r>
          </a:p>
          <a:p>
            <a:pPr algn="just"/>
            <a:endParaRPr lang="it-IT" sz="25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it-IT" sz="25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457200" indent="-457200" algn="just">
              <a:buFont typeface="Wingdings" panose="05000000000000000000" pitchFamily="2" charset="2"/>
              <a:buChar char="ü"/>
            </a:pPr>
            <a:r>
              <a:rPr lang="it-IT" sz="2500" b="1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Riposizionare l’offerta turistica delle Marche rispetto ai mercati nazionali ed esteri</a:t>
            </a:r>
          </a:p>
          <a:p>
            <a:pPr marL="457200" indent="-457200" algn="just">
              <a:buFont typeface="Wingdings" panose="05000000000000000000" pitchFamily="2" charset="2"/>
              <a:buChar char="ü"/>
            </a:pPr>
            <a:endParaRPr lang="it-IT" sz="330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3300" b="1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it-IT" sz="1950" b="1" dirty="0" smtClean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it-IT" dirty="0">
              <a:latin typeface="Calibri" pitchFamily="34" charset="0"/>
            </a:endParaRPr>
          </a:p>
        </p:txBody>
      </p:sp>
      <p:cxnSp>
        <p:nvCxnSpPr>
          <p:cNvPr id="3" name="Connettore 1 2"/>
          <p:cNvCxnSpPr/>
          <p:nvPr/>
        </p:nvCxnSpPr>
        <p:spPr>
          <a:xfrm flipV="1">
            <a:off x="1007604" y="891722"/>
            <a:ext cx="6948772" cy="11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ttangolo 13"/>
          <p:cNvSpPr/>
          <p:nvPr/>
        </p:nvSpPr>
        <p:spPr>
          <a:xfrm>
            <a:off x="395536" y="946997"/>
            <a:ext cx="1224136" cy="252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Nov</a:t>
            </a:r>
            <a:r>
              <a:rPr lang="it-IT" dirty="0" smtClean="0"/>
              <a:t>. 2017</a:t>
            </a:r>
            <a:endParaRPr lang="it-IT" dirty="0"/>
          </a:p>
        </p:txBody>
      </p:sp>
      <p:sp>
        <p:nvSpPr>
          <p:cNvPr id="17" name="Rettangolo 16"/>
          <p:cNvSpPr/>
          <p:nvPr/>
        </p:nvSpPr>
        <p:spPr>
          <a:xfrm>
            <a:off x="107504" y="117490"/>
            <a:ext cx="1800200" cy="57606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Piano straordinario per lo sviluppo e valorizzazione  delle Marche </a:t>
            </a:r>
            <a:endParaRPr lang="it-IT" sz="1200" dirty="0"/>
          </a:p>
        </p:txBody>
      </p:sp>
      <p:cxnSp>
        <p:nvCxnSpPr>
          <p:cNvPr id="23" name="Connettore 1 22"/>
          <p:cNvCxnSpPr>
            <a:endCxn id="17" idx="2"/>
          </p:cNvCxnSpPr>
          <p:nvPr/>
        </p:nvCxnSpPr>
        <p:spPr>
          <a:xfrm flipV="1">
            <a:off x="1007604" y="693554"/>
            <a:ext cx="0" cy="2069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28"/>
          <p:cNvCxnSpPr/>
          <p:nvPr/>
        </p:nvCxnSpPr>
        <p:spPr>
          <a:xfrm flipV="1">
            <a:off x="4835290" y="693554"/>
            <a:ext cx="0" cy="190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ttangolo 30"/>
          <p:cNvSpPr/>
          <p:nvPr/>
        </p:nvSpPr>
        <p:spPr>
          <a:xfrm>
            <a:off x="4259226" y="946997"/>
            <a:ext cx="1152128" cy="205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Dic</a:t>
            </a:r>
            <a:r>
              <a:rPr lang="it-IT" dirty="0" smtClean="0"/>
              <a:t>. 2017</a:t>
            </a:r>
            <a:endParaRPr lang="it-IT" dirty="0"/>
          </a:p>
        </p:txBody>
      </p:sp>
      <p:sp>
        <p:nvSpPr>
          <p:cNvPr id="32" name="Rettangolo 31"/>
          <p:cNvSpPr/>
          <p:nvPr/>
        </p:nvSpPr>
        <p:spPr>
          <a:xfrm>
            <a:off x="4069038" y="78978"/>
            <a:ext cx="1440160" cy="59294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 smtClean="0"/>
              <a:t>Individuazione Linee indirizzo per il patto (DGR n. 1513)</a:t>
            </a:r>
            <a:endParaRPr lang="it-IT" sz="1200" dirty="0"/>
          </a:p>
        </p:txBody>
      </p:sp>
      <p:sp>
        <p:nvSpPr>
          <p:cNvPr id="34" name="Rettangolo 33"/>
          <p:cNvSpPr/>
          <p:nvPr/>
        </p:nvSpPr>
        <p:spPr>
          <a:xfrm>
            <a:off x="7308304" y="936208"/>
            <a:ext cx="1152128" cy="2054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Giu</a:t>
            </a:r>
            <a:r>
              <a:rPr lang="it-IT" dirty="0" smtClean="0"/>
              <a:t>. 2018</a:t>
            </a:r>
            <a:endParaRPr lang="it-IT" dirty="0"/>
          </a:p>
        </p:txBody>
      </p:sp>
      <p:sp>
        <p:nvSpPr>
          <p:cNvPr id="42" name="Freccia in giù 41"/>
          <p:cNvSpPr/>
          <p:nvPr/>
        </p:nvSpPr>
        <p:spPr>
          <a:xfrm>
            <a:off x="7712413" y="1312341"/>
            <a:ext cx="484632" cy="97840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49" name="Connettore 1 48"/>
          <p:cNvCxnSpPr/>
          <p:nvPr/>
        </p:nvCxnSpPr>
        <p:spPr>
          <a:xfrm flipV="1">
            <a:off x="7954729" y="701786"/>
            <a:ext cx="0" cy="1905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8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56025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38870" y="1412776"/>
            <a:ext cx="8229600" cy="2608229"/>
          </a:xfrm>
          <a:solidFill>
            <a:srgbClr val="92D050"/>
          </a:solidFill>
        </p:spPr>
        <p:txBody>
          <a:bodyPr/>
          <a:lstStyle/>
          <a:p>
            <a:r>
              <a:rPr lang="it-IT" sz="4000" dirty="0" smtClean="0"/>
              <a:t>Dove sta andando il mondo?</a:t>
            </a:r>
            <a:br>
              <a:rPr lang="it-IT" sz="4000" dirty="0" smtClean="0"/>
            </a:br>
            <a:r>
              <a:rPr lang="it-IT" sz="4000" dirty="0" smtClean="0"/>
              <a:t/>
            </a:r>
            <a:br>
              <a:rPr lang="it-IT" sz="4000" dirty="0" smtClean="0"/>
            </a:br>
            <a:r>
              <a:rPr lang="it-IT" sz="4000" i="1" dirty="0" smtClean="0"/>
              <a:t>La posizione delle Marche</a:t>
            </a:r>
            <a:endParaRPr lang="it-IT" sz="4000" i="1" dirty="0"/>
          </a:p>
        </p:txBody>
      </p:sp>
      <p:sp>
        <p:nvSpPr>
          <p:cNvPr id="2" name="Segnaposto numero diapos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21FC5C-2808-452D-9D69-9BAE6ACB19E3}" type="slidenum">
              <a:rPr lang="it-IT" smtClean="0">
                <a:solidFill>
                  <a:prstClr val="white"/>
                </a:solidFill>
              </a:rPr>
              <a:pPr/>
              <a:t>9</a:t>
            </a:fld>
            <a:endParaRPr lang="it-IT">
              <a:solidFill>
                <a:prstClr val="white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>
                <a:solidFill>
                  <a:prstClr val="white"/>
                </a:solidFill>
              </a:rPr>
              <a:t>Servizio Sviluppo e Valorizzazione delle Marche</a:t>
            </a:r>
            <a:endParaRPr lang="it-IT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7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10549</TotalTime>
  <Words>1320</Words>
  <Application>Microsoft Office PowerPoint</Application>
  <PresentationFormat>Presentazione su schermo (4:3)</PresentationFormat>
  <Paragraphs>237</Paragraphs>
  <Slides>22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30" baseType="lpstr">
      <vt:lpstr>ＭＳ Ｐゴシック</vt:lpstr>
      <vt:lpstr>ＭＳ Ｐゴシック</vt:lpstr>
      <vt:lpstr>Arial</vt:lpstr>
      <vt:lpstr>Calibri</vt:lpstr>
      <vt:lpstr>Swis721 Hv BT Heavy</vt:lpstr>
      <vt:lpstr>Tahoma</vt:lpstr>
      <vt:lpstr>Wingdings</vt:lpstr>
      <vt:lpstr>2_Tema di Office</vt:lpstr>
      <vt:lpstr>Presentazione standard di PowerPoint</vt:lpstr>
      <vt:lpstr>Doverose premesse…..</vt:lpstr>
      <vt:lpstr>Cosa abbiamo fatto nella contingenza </vt:lpstr>
      <vt:lpstr>Presentazione standard di PowerPoint</vt:lpstr>
      <vt:lpstr>Presentazione standard di PowerPoint</vt:lpstr>
      <vt:lpstr>E’ comunque utile ricordare….</vt:lpstr>
      <vt:lpstr>Presentazione standard di PowerPoint</vt:lpstr>
      <vt:lpstr>Presentazione standard di PowerPoint</vt:lpstr>
      <vt:lpstr>Dove sta andando il mondo?  La posizione delle Marche</vt:lpstr>
      <vt:lpstr>Turismo, matrice competitiva glocale: 3 dominanti e 5 driver competitivi</vt:lpstr>
      <vt:lpstr>I trend Marche vs Italia* ARRIVI TOTALI</vt:lpstr>
      <vt:lpstr>I trend Marche vs Italia* ARRIVI INTERNAZIONALI</vt:lpstr>
      <vt:lpstr>I trend Marche vs Italia* ARRIVI TOTALI TURISMO BALNEARE</vt:lpstr>
      <vt:lpstr>I trend Marche vs Italia* PRESENZE INTERNAZIONALI TURISMO BALNEARE</vt:lpstr>
      <vt:lpstr>I trend Marche vs Italia* ARRIVI TOTALI TURISMO CULTURALE</vt:lpstr>
      <vt:lpstr>I trend Marche vs Italia* PRESENZE INTERNAZIONALI TURISMO CULTURALE</vt:lpstr>
      <vt:lpstr>I trend Marche vs Italia* SPESA TURISTICA INTERNAZIONALE</vt:lpstr>
      <vt:lpstr>4 nodi da affrontare per lo sviluppo Marche</vt:lpstr>
      <vt:lpstr>Proposta: facciamo DMO* assieme! Destination Management Organization*</vt:lpstr>
      <vt:lpstr>Dalle 4 comunità strategiche  al business process engineering </vt:lpstr>
      <vt:lpstr>3 opportunità per  Marche Destinazione Globale</vt:lpstr>
      <vt:lpstr>Alcune proxi di destinazioni globali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per sito Ravenna il Turismo che Vorrei</dc:title>
  <dc:creator>Giuseppe Giaccardi</dc:creator>
  <cp:lastModifiedBy>Claudia Lanari</cp:lastModifiedBy>
  <cp:revision>346</cp:revision>
  <cp:lastPrinted>2018-02-06T10:58:58Z</cp:lastPrinted>
  <dcterms:created xsi:type="dcterms:W3CDTF">2017-07-06T15:26:07Z</dcterms:created>
  <dcterms:modified xsi:type="dcterms:W3CDTF">2018-06-07T10:38:05Z</dcterms:modified>
</cp:coreProperties>
</file>