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notesSlides/notesSlide1.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ppt/notesSlides/notesSlide2.xml" ContentType="application/vnd.openxmlformats-officedocument.presentationml.notesSlide+xml"/>
  <Override PartName="/ppt/charts/chart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5"/>
  </p:notesMasterIdLst>
  <p:sldIdLst>
    <p:sldId id="256" r:id="rId2"/>
    <p:sldId id="299" r:id="rId3"/>
    <p:sldId id="294" r:id="rId4"/>
    <p:sldId id="293" r:id="rId5"/>
    <p:sldId id="295" r:id="rId6"/>
    <p:sldId id="296" r:id="rId7"/>
    <p:sldId id="303" r:id="rId8"/>
    <p:sldId id="280" r:id="rId9"/>
    <p:sldId id="292" r:id="rId10"/>
    <p:sldId id="267" r:id="rId11"/>
    <p:sldId id="257" r:id="rId12"/>
    <p:sldId id="259" r:id="rId13"/>
    <p:sldId id="260" r:id="rId14"/>
    <p:sldId id="262" r:id="rId15"/>
    <p:sldId id="261" r:id="rId16"/>
    <p:sldId id="263" r:id="rId17"/>
    <p:sldId id="273" r:id="rId18"/>
    <p:sldId id="264" r:id="rId19"/>
    <p:sldId id="272" r:id="rId20"/>
    <p:sldId id="310" r:id="rId21"/>
    <p:sldId id="309" r:id="rId22"/>
    <p:sldId id="306" r:id="rId23"/>
    <p:sldId id="307" r:id="rId24"/>
    <p:sldId id="312" r:id="rId25"/>
    <p:sldId id="305" r:id="rId26"/>
    <p:sldId id="268" r:id="rId27"/>
    <p:sldId id="269" r:id="rId28"/>
    <p:sldId id="274" r:id="rId29"/>
    <p:sldId id="270" r:id="rId30"/>
    <p:sldId id="276" r:id="rId31"/>
    <p:sldId id="266" r:id="rId32"/>
    <p:sldId id="271" r:id="rId33"/>
    <p:sldId id="278" r:id="rId34"/>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0" d="100"/>
          <a:sy n="90" d="100"/>
        </p:scale>
        <p:origin x="-144"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notesMaster" Target="notesMasters/notesMaster1.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oleObject" Target="Macintosh%20HD:Users:maurizio:Downloads:812017081p1g002.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maurizio:Documents:Lavori%20in%20corso:2017%20-%20bologna%20dibattito%20:DATI%20ELABORAZIONI.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Macintosh%20HD:Users:maurizio:Documents:Lavori%20in%20corso:2017%20-%20bologna%20dibattito%20:DATI%20ELABORAZIONI.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Macintosh%20HD:Users:maurizio:Documents:Lavori%20in%20corso:2017%20-%20bologna%20dibattito%20:DATI%20ELABORAZIONI.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Macintosh%20HD:Users:maurizio:Documents:Lavori%20in%20corso:2017%20-%20bologna%20dibattito%20:DATI%20ELABORAZIONI.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Macintosh%20HD:Users:maurizio:Documents:Lavori%20in%20corso:2017%20-%20bologna%20dibattito%20:DATI%20ELABORAZIONI.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Macintosh%20HD:Users:maurizio:Documents:Lavori%20in%20corso:2017%20-%20bologna%20dibattito%20:DATI%20ELABORAZIONI.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Macintosh%20HD:Users:maurizio:Documents:Lavori%20in%20corso:2017%20-%20fabriano:regioni.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0411409461776252"/>
          <c:y val="0.0113207547169811"/>
          <c:w val="0.934207818930041"/>
          <c:h val="0.949241024117268"/>
        </c:manualLayout>
      </c:layout>
      <c:scatterChart>
        <c:scatterStyle val="lineMarker"/>
        <c:varyColors val="0"/>
        <c:ser>
          <c:idx val="0"/>
          <c:order val="0"/>
          <c:tx>
            <c:strRef>
              <c:f>'Fig 1.2'!$C$81</c:f>
              <c:strCache>
                <c:ptCount val="1"/>
                <c:pt idx="0">
                  <c:v>underutilisation (% LF)</c:v>
                </c:pt>
              </c:strCache>
            </c:strRef>
          </c:tx>
          <c:spPr>
            <a:ln w="28575">
              <a:noFill/>
            </a:ln>
          </c:spPr>
          <c:marker>
            <c:symbol val="circle"/>
            <c:size val="3"/>
            <c:spPr>
              <a:solidFill>
                <a:srgbClr val="4F81BD"/>
              </a:solidFill>
              <a:ln>
                <a:solidFill>
                  <a:srgbClr val="4F81BD"/>
                </a:solidFill>
                <a:prstDash val="solid"/>
              </a:ln>
            </c:spPr>
          </c:marker>
          <c:dPt>
            <c:idx val="5"/>
            <c:marker>
              <c:spPr>
                <a:solidFill>
                  <a:srgbClr val="4F81BD"/>
                </a:solidFill>
                <a:ln>
                  <a:solidFill>
                    <a:schemeClr val="bg1"/>
                  </a:solidFill>
                  <a:prstDash val="solid"/>
                </a:ln>
              </c:spPr>
            </c:marker>
            <c:bubble3D val="0"/>
            <c:spPr>
              <a:ln w="28575">
                <a:solidFill>
                  <a:schemeClr val="bg1"/>
                </a:solidFill>
              </a:ln>
            </c:spPr>
          </c:dPt>
          <c:dPt>
            <c:idx val="31"/>
            <c:marker>
              <c:spPr>
                <a:solidFill>
                  <a:schemeClr val="tx1"/>
                </a:solidFill>
                <a:ln>
                  <a:solidFill>
                    <a:schemeClr val="tx1"/>
                  </a:solidFill>
                  <a:prstDash val="solid"/>
                </a:ln>
              </c:spPr>
            </c:marker>
            <c:bubble3D val="0"/>
          </c:dPt>
          <c:dPt>
            <c:idx val="35"/>
            <c:marker>
              <c:spPr>
                <a:solidFill>
                  <a:schemeClr val="tx1"/>
                </a:solidFill>
                <a:ln>
                  <a:solidFill>
                    <a:schemeClr val="tx1"/>
                  </a:solidFill>
                  <a:prstDash val="solid"/>
                </a:ln>
              </c:spPr>
            </c:marker>
            <c:bubble3D val="0"/>
          </c:dPt>
          <c:dLbls>
            <c:dLbl>
              <c:idx val="0"/>
              <c:layout/>
              <c:tx>
                <c:rich>
                  <a:bodyPr/>
                  <a:lstStyle/>
                  <a:p>
                    <a:r>
                      <a:rPr lang="en-US" sz="1000"/>
                      <a:t>AUS</a:t>
                    </a:r>
                    <a:endParaRPr lang="en-US"/>
                  </a:p>
                </c:rich>
              </c:tx>
              <c:dLblPos val="b"/>
              <c:showLegendKey val="0"/>
              <c:showVal val="0"/>
              <c:showCatName val="0"/>
              <c:showSerName val="0"/>
              <c:showPercent val="0"/>
              <c:showBubbleSize val="0"/>
            </c:dLbl>
            <c:dLbl>
              <c:idx val="1"/>
              <c:layout>
                <c:manualLayout>
                  <c:x val="-0.0915124870976308"/>
                  <c:y val="-0.00578996557933848"/>
                </c:manualLayout>
              </c:layout>
              <c:tx>
                <c:rich>
                  <a:bodyPr/>
                  <a:lstStyle/>
                  <a:p>
                    <a:r>
                      <a:rPr lang="en-US" sz="1000"/>
                      <a:t>AUT</a:t>
                    </a:r>
                    <a:endParaRPr lang="en-US"/>
                  </a:p>
                </c:rich>
              </c:tx>
              <c:dLblPos val="r"/>
              <c:showLegendKey val="0"/>
              <c:showVal val="0"/>
              <c:showCatName val="0"/>
              <c:showSerName val="0"/>
              <c:showPercent val="0"/>
              <c:showBubbleSize val="0"/>
            </c:dLbl>
            <c:dLbl>
              <c:idx val="2"/>
              <c:layout/>
              <c:tx>
                <c:rich>
                  <a:bodyPr/>
                  <a:lstStyle/>
                  <a:p>
                    <a:r>
                      <a:rPr lang="en-US" sz="1000"/>
                      <a:t>BEL</a:t>
                    </a:r>
                    <a:endParaRPr lang="en-US"/>
                  </a:p>
                </c:rich>
              </c:tx>
              <c:dLblPos val="r"/>
              <c:showLegendKey val="0"/>
              <c:showVal val="0"/>
              <c:showCatName val="0"/>
              <c:showSerName val="0"/>
              <c:showPercent val="0"/>
              <c:showBubbleSize val="0"/>
            </c:dLbl>
            <c:dLbl>
              <c:idx val="3"/>
              <c:layout/>
              <c:tx>
                <c:rich>
                  <a:bodyPr/>
                  <a:lstStyle/>
                  <a:p>
                    <a:r>
                      <a:rPr lang="en-US" sz="1000"/>
                      <a:t>CAN</a:t>
                    </a:r>
                    <a:endParaRPr lang="en-US"/>
                  </a:p>
                </c:rich>
              </c:tx>
              <c:dLblPos val="r"/>
              <c:showLegendKey val="0"/>
              <c:showVal val="0"/>
              <c:showCatName val="0"/>
              <c:showSerName val="0"/>
              <c:showPercent val="0"/>
              <c:showBubbleSize val="0"/>
            </c:dLbl>
            <c:dLbl>
              <c:idx val="4"/>
              <c:layout/>
              <c:tx>
                <c:rich>
                  <a:bodyPr/>
                  <a:lstStyle/>
                  <a:p>
                    <a:r>
                      <a:rPr lang="en-US" sz="1000"/>
                      <a:t>CZE</a:t>
                    </a:r>
                    <a:endParaRPr lang="en-US"/>
                  </a:p>
                </c:rich>
              </c:tx>
              <c:dLblPos val="r"/>
              <c:showLegendKey val="0"/>
              <c:showVal val="0"/>
              <c:showCatName val="0"/>
              <c:showSerName val="0"/>
              <c:showPercent val="0"/>
              <c:showBubbleSize val="0"/>
            </c:dLbl>
            <c:dLbl>
              <c:idx val="5"/>
              <c:layout>
                <c:manualLayout>
                  <c:x val="-0.017464021067835"/>
                  <c:y val="0.0855873847239207"/>
                </c:manualLayout>
              </c:layout>
              <c:tx>
                <c:rich>
                  <a:bodyPr/>
                  <a:lstStyle/>
                  <a:p>
                    <a:r>
                      <a:rPr lang="en-US" sz="1000"/>
                      <a:t>DNK</a:t>
                    </a:r>
                    <a:endParaRPr lang="en-US"/>
                  </a:p>
                </c:rich>
              </c:tx>
              <c:dLblPos val="r"/>
              <c:showLegendKey val="0"/>
              <c:showVal val="0"/>
              <c:showCatName val="0"/>
              <c:showSerName val="0"/>
              <c:showPercent val="0"/>
              <c:showBubbleSize val="0"/>
            </c:dLbl>
            <c:dLbl>
              <c:idx val="6"/>
              <c:layout/>
              <c:tx>
                <c:rich>
                  <a:bodyPr/>
                  <a:lstStyle/>
                  <a:p>
                    <a:r>
                      <a:rPr lang="en-US" sz="1000"/>
                      <a:t>EST</a:t>
                    </a:r>
                    <a:endParaRPr lang="en-US"/>
                  </a:p>
                </c:rich>
              </c:tx>
              <c:dLblPos val="b"/>
              <c:showLegendKey val="0"/>
              <c:showVal val="0"/>
              <c:showCatName val="0"/>
              <c:showSerName val="0"/>
              <c:showPercent val="0"/>
              <c:showBubbleSize val="0"/>
            </c:dLbl>
            <c:dLbl>
              <c:idx val="7"/>
              <c:layout/>
              <c:tx>
                <c:rich>
                  <a:bodyPr/>
                  <a:lstStyle/>
                  <a:p>
                    <a:r>
                      <a:rPr lang="en-US" sz="1000"/>
                      <a:t>FIN</a:t>
                    </a:r>
                    <a:endParaRPr lang="en-US"/>
                  </a:p>
                </c:rich>
              </c:tx>
              <c:dLblPos val="t"/>
              <c:showLegendKey val="0"/>
              <c:showVal val="0"/>
              <c:showCatName val="0"/>
              <c:showSerName val="0"/>
              <c:showPercent val="0"/>
              <c:showBubbleSize val="0"/>
            </c:dLbl>
            <c:dLbl>
              <c:idx val="8"/>
              <c:layout/>
              <c:tx>
                <c:rich>
                  <a:bodyPr/>
                  <a:lstStyle/>
                  <a:p>
                    <a:r>
                      <a:rPr lang="en-US" sz="1000"/>
                      <a:t>FRA</a:t>
                    </a:r>
                    <a:endParaRPr lang="en-US"/>
                  </a:p>
                </c:rich>
              </c:tx>
              <c:dLblPos val="t"/>
              <c:showLegendKey val="0"/>
              <c:showVal val="0"/>
              <c:showCatName val="0"/>
              <c:showSerName val="0"/>
              <c:showPercent val="0"/>
              <c:showBubbleSize val="0"/>
            </c:dLbl>
            <c:dLbl>
              <c:idx val="9"/>
              <c:layout/>
              <c:tx>
                <c:rich>
                  <a:bodyPr/>
                  <a:lstStyle/>
                  <a:p>
                    <a:r>
                      <a:rPr lang="en-US" sz="1000"/>
                      <a:t>DEU</a:t>
                    </a:r>
                    <a:endParaRPr lang="en-US"/>
                  </a:p>
                </c:rich>
              </c:tx>
              <c:dLblPos val="b"/>
              <c:showLegendKey val="0"/>
              <c:showVal val="0"/>
              <c:showCatName val="0"/>
              <c:showSerName val="0"/>
              <c:showPercent val="0"/>
              <c:showBubbleSize val="0"/>
            </c:dLbl>
            <c:dLbl>
              <c:idx val="10"/>
              <c:tx>
                <c:rich>
                  <a:bodyPr/>
                  <a:lstStyle/>
                  <a:p>
                    <a:r>
                      <a:rPr lang="en-US" sz="1000"/>
                      <a:t>GRC</a:t>
                    </a:r>
                    <a:endParaRPr lang="en-US"/>
                  </a:p>
                </c:rich>
              </c:tx>
              <c:dLblPos val="b"/>
              <c:showLegendKey val="0"/>
              <c:showVal val="0"/>
              <c:showCatName val="0"/>
              <c:showSerName val="0"/>
              <c:showPercent val="0"/>
              <c:showBubbleSize val="0"/>
            </c:dLbl>
            <c:dLbl>
              <c:idx val="11"/>
              <c:layout>
                <c:manualLayout>
                  <c:x val="-0.0434959397051637"/>
                  <c:y val="0.0449144931375362"/>
                </c:manualLayout>
              </c:layout>
              <c:tx>
                <c:rich>
                  <a:bodyPr/>
                  <a:lstStyle/>
                  <a:p>
                    <a:r>
                      <a:rPr lang="en-US" sz="1000"/>
                      <a:t>HUN</a:t>
                    </a:r>
                    <a:endParaRPr lang="en-US"/>
                  </a:p>
                </c:rich>
              </c:tx>
              <c:dLblPos val="r"/>
              <c:showLegendKey val="0"/>
              <c:showVal val="0"/>
              <c:showCatName val="0"/>
              <c:showSerName val="0"/>
              <c:showPercent val="0"/>
              <c:showBubbleSize val="0"/>
            </c:dLbl>
            <c:dLbl>
              <c:idx val="12"/>
              <c:layout/>
              <c:tx>
                <c:rich>
                  <a:bodyPr/>
                  <a:lstStyle/>
                  <a:p>
                    <a:r>
                      <a:rPr lang="en-US" sz="1000"/>
                      <a:t>ISL</a:t>
                    </a:r>
                    <a:endParaRPr lang="en-US"/>
                  </a:p>
                </c:rich>
              </c:tx>
              <c:dLblPos val="t"/>
              <c:showLegendKey val="0"/>
              <c:showVal val="0"/>
              <c:showCatName val="0"/>
              <c:showSerName val="0"/>
              <c:showPercent val="0"/>
              <c:showBubbleSize val="0"/>
            </c:dLbl>
            <c:dLbl>
              <c:idx val="13"/>
              <c:layout/>
              <c:tx>
                <c:rich>
                  <a:bodyPr/>
                  <a:lstStyle/>
                  <a:p>
                    <a:r>
                      <a:rPr lang="en-US" sz="1000"/>
                      <a:t>IRL</a:t>
                    </a:r>
                    <a:endParaRPr lang="en-US"/>
                  </a:p>
                </c:rich>
              </c:tx>
              <c:dLblPos val="l"/>
              <c:showLegendKey val="0"/>
              <c:showVal val="0"/>
              <c:showCatName val="0"/>
              <c:showSerName val="0"/>
              <c:showPercent val="0"/>
              <c:showBubbleSize val="0"/>
            </c:dLbl>
            <c:dLbl>
              <c:idx val="14"/>
              <c:layout/>
              <c:tx>
                <c:rich>
                  <a:bodyPr/>
                  <a:lstStyle/>
                  <a:p>
                    <a:r>
                      <a:rPr lang="en-US" sz="1000"/>
                      <a:t>ITA</a:t>
                    </a:r>
                    <a:endParaRPr lang="en-US"/>
                  </a:p>
                </c:rich>
              </c:tx>
              <c:dLblPos val="b"/>
              <c:showLegendKey val="0"/>
              <c:showVal val="0"/>
              <c:showCatName val="0"/>
              <c:showSerName val="0"/>
              <c:showPercent val="0"/>
              <c:showBubbleSize val="0"/>
            </c:dLbl>
            <c:dLbl>
              <c:idx val="15"/>
              <c:layout/>
              <c:tx>
                <c:rich>
                  <a:bodyPr/>
                  <a:lstStyle/>
                  <a:p>
                    <a:r>
                      <a:rPr lang="en-US" sz="1000"/>
                      <a:t>JPN</a:t>
                    </a:r>
                    <a:endParaRPr lang="en-US"/>
                  </a:p>
                </c:rich>
              </c:tx>
              <c:dLblPos val="l"/>
              <c:showLegendKey val="0"/>
              <c:showVal val="0"/>
              <c:showCatName val="0"/>
              <c:showSerName val="0"/>
              <c:showPercent val="0"/>
              <c:showBubbleSize val="0"/>
            </c:dLbl>
            <c:dLbl>
              <c:idx val="16"/>
              <c:layout/>
              <c:tx>
                <c:rich>
                  <a:bodyPr/>
                  <a:lstStyle/>
                  <a:p>
                    <a:r>
                      <a:rPr lang="en-US" sz="1000"/>
                      <a:t>LVA</a:t>
                    </a:r>
                    <a:endParaRPr lang="en-US"/>
                  </a:p>
                </c:rich>
              </c:tx>
              <c:dLblPos val="r"/>
              <c:showLegendKey val="0"/>
              <c:showVal val="0"/>
              <c:showCatName val="0"/>
              <c:showSerName val="0"/>
              <c:showPercent val="0"/>
              <c:showBubbleSize val="0"/>
            </c:dLbl>
            <c:dLbl>
              <c:idx val="17"/>
              <c:layout>
                <c:manualLayout>
                  <c:x val="-0.117270387783591"/>
                  <c:y val="-0.0797769716401515"/>
                </c:manualLayout>
              </c:layout>
              <c:tx>
                <c:rich>
                  <a:bodyPr/>
                  <a:lstStyle/>
                  <a:p>
                    <a:r>
                      <a:rPr lang="en-US" sz="1000"/>
                      <a:t>LUX</a:t>
                    </a:r>
                    <a:endParaRPr lang="en-US"/>
                  </a:p>
                </c:rich>
              </c:tx>
              <c:dLblPos val="r"/>
              <c:showLegendKey val="0"/>
              <c:showVal val="0"/>
              <c:showCatName val="0"/>
              <c:showSerName val="0"/>
              <c:showPercent val="0"/>
              <c:showBubbleSize val="0"/>
            </c:dLbl>
            <c:dLbl>
              <c:idx val="18"/>
              <c:layout/>
              <c:tx>
                <c:rich>
                  <a:bodyPr/>
                  <a:lstStyle/>
                  <a:p>
                    <a:r>
                      <a:rPr lang="en-US" sz="1000"/>
                      <a:t>NLD</a:t>
                    </a:r>
                    <a:endParaRPr lang="en-US"/>
                  </a:p>
                </c:rich>
              </c:tx>
              <c:dLblPos val="t"/>
              <c:showLegendKey val="0"/>
              <c:showVal val="0"/>
              <c:showCatName val="0"/>
              <c:showSerName val="0"/>
              <c:showPercent val="0"/>
              <c:showBubbleSize val="0"/>
            </c:dLbl>
            <c:dLbl>
              <c:idx val="19"/>
              <c:layout>
                <c:manualLayout>
                  <c:x val="0.00836675911919372"/>
                  <c:y val="0.00678949056402641"/>
                </c:manualLayout>
              </c:layout>
              <c:tx>
                <c:rich>
                  <a:bodyPr/>
                  <a:lstStyle/>
                  <a:p>
                    <a:r>
                      <a:rPr lang="en-US" sz="1000"/>
                      <a:t>NZL</a:t>
                    </a:r>
                    <a:endParaRPr lang="en-US"/>
                  </a:p>
                </c:rich>
              </c:tx>
              <c:dLblPos val="r"/>
              <c:showLegendKey val="0"/>
              <c:showVal val="0"/>
              <c:showCatName val="0"/>
              <c:showSerName val="0"/>
              <c:showPercent val="0"/>
              <c:showBubbleSize val="0"/>
            </c:dLbl>
            <c:dLbl>
              <c:idx val="20"/>
              <c:layout/>
              <c:tx>
                <c:rich>
                  <a:bodyPr/>
                  <a:lstStyle/>
                  <a:p>
                    <a:r>
                      <a:rPr lang="en-US" sz="1000"/>
                      <a:t>NOR</a:t>
                    </a:r>
                    <a:endParaRPr lang="en-US"/>
                  </a:p>
                </c:rich>
              </c:tx>
              <c:dLblPos val="l"/>
              <c:showLegendKey val="0"/>
              <c:showVal val="0"/>
              <c:showCatName val="0"/>
              <c:showSerName val="0"/>
              <c:showPercent val="0"/>
              <c:showBubbleSize val="0"/>
            </c:dLbl>
            <c:dLbl>
              <c:idx val="21"/>
              <c:layout>
                <c:manualLayout>
                  <c:x val="-0.0543724263534733"/>
                  <c:y val="0.0449144931375362"/>
                </c:manualLayout>
              </c:layout>
              <c:tx>
                <c:rich>
                  <a:bodyPr/>
                  <a:lstStyle/>
                  <a:p>
                    <a:r>
                      <a:rPr lang="en-US" sz="1000"/>
                      <a:t>POL</a:t>
                    </a:r>
                    <a:endParaRPr lang="en-US"/>
                  </a:p>
                </c:rich>
              </c:tx>
              <c:dLblPos val="r"/>
              <c:showLegendKey val="0"/>
              <c:showVal val="0"/>
              <c:showCatName val="0"/>
              <c:showSerName val="0"/>
              <c:showPercent val="0"/>
              <c:showBubbleSize val="0"/>
            </c:dLbl>
            <c:dLbl>
              <c:idx val="22"/>
              <c:layout/>
              <c:tx>
                <c:rich>
                  <a:bodyPr/>
                  <a:lstStyle/>
                  <a:p>
                    <a:r>
                      <a:rPr lang="en-US" sz="1000"/>
                      <a:t>PRT</a:t>
                    </a:r>
                    <a:endParaRPr lang="en-US"/>
                  </a:p>
                </c:rich>
              </c:tx>
              <c:dLblPos val="t"/>
              <c:showLegendKey val="0"/>
              <c:showVal val="0"/>
              <c:showCatName val="0"/>
              <c:showSerName val="0"/>
              <c:showPercent val="0"/>
              <c:showBubbleSize val="0"/>
            </c:dLbl>
            <c:dLbl>
              <c:idx val="23"/>
              <c:layout/>
              <c:tx>
                <c:rich>
                  <a:bodyPr/>
                  <a:lstStyle/>
                  <a:p>
                    <a:r>
                      <a:rPr lang="en-US" sz="1000"/>
                      <a:t>SVK</a:t>
                    </a:r>
                    <a:endParaRPr lang="en-US"/>
                  </a:p>
                </c:rich>
              </c:tx>
              <c:dLblPos val="r"/>
              <c:showLegendKey val="0"/>
              <c:showVal val="0"/>
              <c:showCatName val="0"/>
              <c:showSerName val="0"/>
              <c:showPercent val="0"/>
              <c:showBubbleSize val="0"/>
            </c:dLbl>
            <c:dLbl>
              <c:idx val="24"/>
              <c:layout/>
              <c:tx>
                <c:rich>
                  <a:bodyPr/>
                  <a:lstStyle/>
                  <a:p>
                    <a:r>
                      <a:rPr lang="en-US" sz="1000"/>
                      <a:t>SVN</a:t>
                    </a:r>
                    <a:endParaRPr lang="en-US"/>
                  </a:p>
                </c:rich>
              </c:tx>
              <c:dLblPos val="r"/>
              <c:showLegendKey val="0"/>
              <c:showVal val="0"/>
              <c:showCatName val="0"/>
              <c:showSerName val="0"/>
              <c:showPercent val="0"/>
              <c:showBubbleSize val="0"/>
            </c:dLbl>
            <c:dLbl>
              <c:idx val="25"/>
              <c:tx>
                <c:rich>
                  <a:bodyPr/>
                  <a:lstStyle/>
                  <a:p>
                    <a:r>
                      <a:rPr lang="en-US" sz="1000"/>
                      <a:t>ESP</a:t>
                    </a:r>
                    <a:endParaRPr lang="en-US"/>
                  </a:p>
                </c:rich>
              </c:tx>
              <c:dLblPos val="l"/>
              <c:showLegendKey val="0"/>
              <c:showVal val="0"/>
              <c:showCatName val="0"/>
              <c:showSerName val="0"/>
              <c:showPercent val="0"/>
              <c:showBubbleSize val="0"/>
            </c:dLbl>
            <c:dLbl>
              <c:idx val="26"/>
              <c:layout/>
              <c:tx>
                <c:rich>
                  <a:bodyPr/>
                  <a:lstStyle/>
                  <a:p>
                    <a:r>
                      <a:rPr lang="en-US" sz="1000"/>
                      <a:t>SWE</a:t>
                    </a:r>
                    <a:endParaRPr lang="en-US"/>
                  </a:p>
                </c:rich>
              </c:tx>
              <c:dLblPos val="t"/>
              <c:showLegendKey val="0"/>
              <c:showVal val="0"/>
              <c:showCatName val="0"/>
              <c:showSerName val="0"/>
              <c:showPercent val="0"/>
              <c:showBubbleSize val="0"/>
            </c:dLbl>
            <c:dLbl>
              <c:idx val="27"/>
              <c:layout/>
              <c:tx>
                <c:rich>
                  <a:bodyPr/>
                  <a:lstStyle/>
                  <a:p>
                    <a:r>
                      <a:rPr lang="en-US" sz="1000"/>
                      <a:t>CHE</a:t>
                    </a:r>
                    <a:endParaRPr lang="en-US"/>
                  </a:p>
                </c:rich>
              </c:tx>
              <c:dLblPos val="t"/>
              <c:showLegendKey val="0"/>
              <c:showVal val="0"/>
              <c:showCatName val="0"/>
              <c:showSerName val="0"/>
              <c:showPercent val="0"/>
              <c:showBubbleSize val="0"/>
            </c:dLbl>
            <c:dLbl>
              <c:idx val="28"/>
              <c:layout/>
              <c:tx>
                <c:rich>
                  <a:bodyPr/>
                  <a:lstStyle/>
                  <a:p>
                    <a:r>
                      <a:rPr lang="en-US" sz="1000"/>
                      <a:t>TUR</a:t>
                    </a:r>
                    <a:endParaRPr lang="en-US"/>
                  </a:p>
                </c:rich>
              </c:tx>
              <c:dLblPos val="r"/>
              <c:showLegendKey val="0"/>
              <c:showVal val="0"/>
              <c:showCatName val="0"/>
              <c:showSerName val="0"/>
              <c:showPercent val="0"/>
              <c:showBubbleSize val="0"/>
            </c:dLbl>
            <c:dLbl>
              <c:idx val="29"/>
              <c:layout>
                <c:manualLayout>
                  <c:x val="-0.103999919944895"/>
                  <c:y val="0.0"/>
                </c:manualLayout>
              </c:layout>
              <c:tx>
                <c:rich>
                  <a:bodyPr/>
                  <a:lstStyle/>
                  <a:p>
                    <a:r>
                      <a:rPr lang="en-US" sz="1000"/>
                      <a:t>GBR</a:t>
                    </a:r>
                    <a:endParaRPr lang="en-US"/>
                  </a:p>
                </c:rich>
              </c:tx>
              <c:dLblPos val="r"/>
              <c:showLegendKey val="0"/>
              <c:showVal val="0"/>
              <c:showCatName val="0"/>
              <c:showSerName val="0"/>
              <c:showPercent val="0"/>
              <c:showBubbleSize val="0"/>
            </c:dLbl>
            <c:dLbl>
              <c:idx val="30"/>
              <c:layout/>
              <c:tx>
                <c:rich>
                  <a:bodyPr/>
                  <a:lstStyle/>
                  <a:p>
                    <a:r>
                      <a:rPr lang="en-US" sz="1000"/>
                      <a:t>USA</a:t>
                    </a:r>
                    <a:endParaRPr lang="en-US"/>
                  </a:p>
                </c:rich>
              </c:tx>
              <c:dLblPos val="b"/>
              <c:showLegendKey val="0"/>
              <c:showVal val="0"/>
              <c:showCatName val="0"/>
              <c:showSerName val="0"/>
              <c:showPercent val="0"/>
              <c:showBubbleSize val="0"/>
            </c:dLbl>
            <c:dLbl>
              <c:idx val="31"/>
              <c:layout/>
              <c:tx>
                <c:rich>
                  <a:bodyPr/>
                  <a:lstStyle/>
                  <a:p>
                    <a:r>
                      <a:rPr lang="en-US" sz="1000"/>
                      <a:t>OECD</a:t>
                    </a:r>
                    <a:endParaRPr lang="en-US"/>
                  </a:p>
                </c:rich>
              </c:tx>
              <c:dLblPos val="r"/>
              <c:showLegendKey val="0"/>
              <c:showVal val="0"/>
              <c:showCatName val="0"/>
              <c:showSerName val="0"/>
              <c:showPercent val="0"/>
              <c:showBubbleSize val="0"/>
            </c:dLbl>
            <c:txPr>
              <a:bodyPr/>
              <a:lstStyle/>
              <a:p>
                <a:pPr>
                  <a:defRPr sz="1000">
                    <a:latin typeface="Arial Narrow" panose="020B0606020202030204" pitchFamily="34" charset="0"/>
                  </a:defRPr>
                </a:pPr>
                <a:endParaRPr lang="it-IT"/>
              </a:p>
            </c:txPr>
            <c:showLegendKey val="0"/>
            <c:showVal val="1"/>
            <c:showCatName val="0"/>
            <c:showSerName val="0"/>
            <c:showPercent val="0"/>
            <c:showBubbleSize val="0"/>
            <c:showLeaderLines val="0"/>
          </c:dLbls>
          <c:trendline>
            <c:trendlineType val="linear"/>
            <c:dispRSqr val="0"/>
            <c:dispEq val="0"/>
          </c:trendline>
          <c:xVal>
            <c:numRef>
              <c:f>'Fig 1.2'!$B$82:$B$113</c:f>
              <c:numCache>
                <c:formatCode>0.0</c:formatCode>
                <c:ptCount val="32"/>
                <c:pt idx="0">
                  <c:v>6.22335032573891</c:v>
                </c:pt>
                <c:pt idx="1">
                  <c:v>5.822500987377277</c:v>
                </c:pt>
                <c:pt idx="2">
                  <c:v>8.56365533069072</c:v>
                </c:pt>
                <c:pt idx="3">
                  <c:v>6.99925020857904</c:v>
                </c:pt>
                <c:pt idx="4">
                  <c:v>5.13056163222157</c:v>
                </c:pt>
                <c:pt idx="5">
                  <c:v>6.30987475460787</c:v>
                </c:pt>
                <c:pt idx="6">
                  <c:v>6.2666336726573</c:v>
                </c:pt>
                <c:pt idx="7">
                  <c:v>9.50757575757576</c:v>
                </c:pt>
                <c:pt idx="8">
                  <c:v>10.1204362344505</c:v>
                </c:pt>
                <c:pt idx="9">
                  <c:v>4.720806297326192</c:v>
                </c:pt>
                <c:pt idx="10">
                  <c:v>25.1155933880499</c:v>
                </c:pt>
                <c:pt idx="11">
                  <c:v>6.847836997977232</c:v>
                </c:pt>
                <c:pt idx="12">
                  <c:v>4.162373377836087</c:v>
                </c:pt>
                <c:pt idx="13">
                  <c:v>9.98716541346306</c:v>
                </c:pt>
                <c:pt idx="14">
                  <c:v>12.09871164157</c:v>
                </c:pt>
                <c:pt idx="15">
                  <c:v>3.51896139391869</c:v>
                </c:pt>
                <c:pt idx="16">
                  <c:v>10.0768431890416</c:v>
                </c:pt>
                <c:pt idx="17">
                  <c:v>6.70570591403428</c:v>
                </c:pt>
                <c:pt idx="18">
                  <c:v>6.92190184386367</c:v>
                </c:pt>
                <c:pt idx="19">
                  <c:v>6.012966664647204</c:v>
                </c:pt>
                <c:pt idx="20">
                  <c:v>4.51214951224339</c:v>
                </c:pt>
                <c:pt idx="21">
                  <c:v>7.59685264350042</c:v>
                </c:pt>
                <c:pt idx="22">
                  <c:v>12.9412240844262</c:v>
                </c:pt>
                <c:pt idx="23">
                  <c:v>11.5386666622853</c:v>
                </c:pt>
                <c:pt idx="24">
                  <c:v>9.10556534751914</c:v>
                </c:pt>
                <c:pt idx="25">
                  <c:v>22.1795098369495</c:v>
                </c:pt>
                <c:pt idx="26">
                  <c:v>7.57401383407614</c:v>
                </c:pt>
                <c:pt idx="27">
                  <c:v>4.66443574453737</c:v>
                </c:pt>
                <c:pt idx="28">
                  <c:v>10.5077598423836</c:v>
                </c:pt>
                <c:pt idx="29">
                  <c:v>5.6726016435216</c:v>
                </c:pt>
                <c:pt idx="30">
                  <c:v>5.3671230844946</c:v>
                </c:pt>
                <c:pt idx="31">
                  <c:v>6.972819207371248</c:v>
                </c:pt>
              </c:numCache>
            </c:numRef>
          </c:xVal>
          <c:yVal>
            <c:numRef>
              <c:f>'Fig 1.2'!$C$82:$C$113</c:f>
              <c:numCache>
                <c:formatCode>0.0</c:formatCode>
                <c:ptCount val="32"/>
                <c:pt idx="0">
                  <c:v>21.8201322313223</c:v>
                </c:pt>
                <c:pt idx="1">
                  <c:v>13.02503869287062</c:v>
                </c:pt>
                <c:pt idx="2">
                  <c:v>12.84826147713621</c:v>
                </c:pt>
                <c:pt idx="3">
                  <c:v>13.76254925293235</c:v>
                </c:pt>
                <c:pt idx="4">
                  <c:v>7.020562775313803</c:v>
                </c:pt>
                <c:pt idx="5">
                  <c:v>11.89047205434847</c:v>
                </c:pt>
                <c:pt idx="6">
                  <c:v>12.0679257849667</c:v>
                </c:pt>
                <c:pt idx="7">
                  <c:v>19.30531690173578</c:v>
                </c:pt>
                <c:pt idx="8">
                  <c:v>18.18062654031008</c:v>
                </c:pt>
                <c:pt idx="9">
                  <c:v>9.40271070559654</c:v>
                </c:pt>
                <c:pt idx="10">
                  <c:v>32.98193701652574</c:v>
                </c:pt>
                <c:pt idx="11">
                  <c:v>12.09442758790494</c:v>
                </c:pt>
                <c:pt idx="12">
                  <c:v>12.72173414379085</c:v>
                </c:pt>
                <c:pt idx="13">
                  <c:v>18.64200153769841</c:v>
                </c:pt>
                <c:pt idx="14">
                  <c:v>28.65023330238322</c:v>
                </c:pt>
                <c:pt idx="15">
                  <c:v>12.05886055323986</c:v>
                </c:pt>
                <c:pt idx="16">
                  <c:v>16.72446880736252</c:v>
                </c:pt>
                <c:pt idx="17">
                  <c:v>13.94401903035795</c:v>
                </c:pt>
                <c:pt idx="18">
                  <c:v>15.18891573211382</c:v>
                </c:pt>
                <c:pt idx="19">
                  <c:v>13.29311504371481</c:v>
                </c:pt>
                <c:pt idx="20">
                  <c:v>10.55755659838924</c:v>
                </c:pt>
                <c:pt idx="21">
                  <c:v>12.92322209841487</c:v>
                </c:pt>
                <c:pt idx="22">
                  <c:v>22.2279933303498</c:v>
                </c:pt>
                <c:pt idx="23">
                  <c:v>12.85155739128277</c:v>
                </c:pt>
                <c:pt idx="24">
                  <c:v>15.3431276475314</c:v>
                </c:pt>
                <c:pt idx="25">
                  <c:v>34.41966570361903</c:v>
                </c:pt>
                <c:pt idx="26">
                  <c:v>15.78263376474247</c:v>
                </c:pt>
                <c:pt idx="27">
                  <c:v>11.8657082163996</c:v>
                </c:pt>
                <c:pt idx="28">
                  <c:v>18.47890443575718</c:v>
                </c:pt>
                <c:pt idx="29">
                  <c:v>11.51984049308758</c:v>
                </c:pt>
                <c:pt idx="30">
                  <c:v>10.57914344874154</c:v>
                </c:pt>
                <c:pt idx="31">
                  <c:v>14.63124592673437</c:v>
                </c:pt>
              </c:numCache>
            </c:numRef>
          </c:yVal>
          <c:smooth val="0"/>
        </c:ser>
        <c:dLbls>
          <c:showLegendKey val="0"/>
          <c:showVal val="0"/>
          <c:showCatName val="0"/>
          <c:showSerName val="0"/>
          <c:showPercent val="0"/>
          <c:showBubbleSize val="0"/>
        </c:dLbls>
        <c:axId val="2142432616"/>
        <c:axId val="-2125982616"/>
      </c:scatterChart>
      <c:valAx>
        <c:axId val="2142432616"/>
        <c:scaling>
          <c:orientation val="minMax"/>
          <c:max val="14.0"/>
          <c:min val="2.0"/>
        </c:scaling>
        <c:delete val="0"/>
        <c:axPos val="b"/>
        <c:majorGridlines>
          <c:spPr>
            <a:ln w="9525" cmpd="sng">
              <a:solidFill>
                <a:srgbClr val="FFFFFF"/>
              </a:solidFill>
              <a:prstDash val="solid"/>
            </a:ln>
          </c:spPr>
        </c:majorGridlines>
        <c:numFmt formatCode="General" sourceLinked="0"/>
        <c:majorTickMark val="in"/>
        <c:minorTickMark val="none"/>
        <c:tickLblPos val="low"/>
        <c:spPr>
          <a:noFill/>
          <a:ln w="9525">
            <a:solidFill>
              <a:srgbClr val="000000"/>
            </a:solidFill>
            <a:prstDash val="solid"/>
          </a:ln>
          <a:extLst>
            <a:ext uri="{909E8E84-426E-40dd-AFC4-6F175D3DCCD1}">
              <a14:hiddenFill xmlns:a14="http://schemas.microsoft.com/office/drawing/2010/main">
                <a:noFill/>
              </a14:hiddenFill>
            </a:ext>
          </a:extLst>
        </c:spPr>
        <c:txPr>
          <a:bodyPr rot="0" vert="horz"/>
          <a:lstStyle/>
          <a:p>
            <a:pPr>
              <a:defRPr sz="750" b="0" i="0" u="none" strike="noStrike" baseline="0">
                <a:solidFill>
                  <a:srgbClr val="000000"/>
                </a:solidFill>
                <a:latin typeface="Arial Narrow"/>
                <a:ea typeface="Arial Narrow"/>
                <a:cs typeface="Arial Narrow"/>
              </a:defRPr>
            </a:pPr>
            <a:endParaRPr lang="it-IT"/>
          </a:p>
        </c:txPr>
        <c:crossAx val="-2125982616"/>
        <c:crosses val="autoZero"/>
        <c:crossBetween val="midCat"/>
      </c:valAx>
      <c:valAx>
        <c:axId val="-2125982616"/>
        <c:scaling>
          <c:orientation val="minMax"/>
          <c:max val="30.0"/>
          <c:min val="5.0"/>
        </c:scaling>
        <c:delete val="0"/>
        <c:axPos val="l"/>
        <c:majorGridlines>
          <c:spPr>
            <a:ln w="9525" cmpd="sng">
              <a:solidFill>
                <a:srgbClr val="FFFFFF"/>
              </a:solidFill>
              <a:prstDash val="solid"/>
            </a:ln>
          </c:spPr>
        </c:majorGridlines>
        <c:numFmt formatCode="General" sourceLinked="0"/>
        <c:majorTickMark val="in"/>
        <c:minorTickMark val="none"/>
        <c:tickLblPos val="nextTo"/>
        <c:spPr>
          <a:noFill/>
          <a:ln w="9525">
            <a:solidFill>
              <a:srgbClr val="000000"/>
            </a:solidFill>
            <a:prstDash val="solid"/>
          </a:ln>
          <a:extLst>
            <a:ext uri="{909E8E84-426E-40dd-AFC4-6F175D3DCCD1}">
              <a14:hiddenFill xmlns:a14="http://schemas.microsoft.com/office/drawing/2010/main">
                <a:noFill/>
              </a14:hiddenFill>
            </a:ext>
          </a:extLst>
        </c:spPr>
        <c:txPr>
          <a:bodyPr rot="-60000000" vert="horz"/>
          <a:lstStyle/>
          <a:p>
            <a:pPr>
              <a:defRPr sz="750" b="0" i="0">
                <a:solidFill>
                  <a:srgbClr val="000000"/>
                </a:solidFill>
                <a:latin typeface="Arial Narrow"/>
                <a:ea typeface="Arial Narrow"/>
                <a:cs typeface="Arial Narrow"/>
              </a:defRPr>
            </a:pPr>
            <a:endParaRPr lang="it-IT"/>
          </a:p>
        </c:txPr>
        <c:crossAx val="2142432616"/>
        <c:crosses val="autoZero"/>
        <c:crossBetween val="midCat"/>
      </c:valAx>
      <c:spPr>
        <a:solidFill>
          <a:srgbClr val="F4FFFF"/>
        </a:solidFill>
        <a:ln w="9525">
          <a:solidFill>
            <a:srgbClr val="000000"/>
          </a:solidFill>
        </a:ln>
      </c:spPr>
    </c:plotArea>
    <c:plotVisOnly val="1"/>
    <c:dispBlanksAs val="gap"/>
    <c:showDLblsOverMax val="0"/>
  </c:chart>
  <c:spPr>
    <a:noFill/>
    <a:ln w="9525">
      <a:noFill/>
    </a:ln>
  </c:sp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riepilogo2!$B$5</c:f>
              <c:strCache>
                <c:ptCount val="1"/>
                <c:pt idx="0">
                  <c:v>2008</c:v>
                </c:pt>
              </c:strCache>
            </c:strRef>
          </c:tx>
          <c:invertIfNegative val="0"/>
          <c:cat>
            <c:strRef>
              <c:f>riepilogo2!$A$6:$A$17</c:f>
              <c:strCache>
                <c:ptCount val="12"/>
                <c:pt idx="0">
                  <c:v>PT</c:v>
                </c:pt>
                <c:pt idx="1">
                  <c:v>UK</c:v>
                </c:pt>
                <c:pt idx="2">
                  <c:v>A</c:v>
                </c:pt>
                <c:pt idx="3">
                  <c:v>B</c:v>
                </c:pt>
                <c:pt idx="4">
                  <c:v>FRA</c:v>
                </c:pt>
                <c:pt idx="5">
                  <c:v>GER</c:v>
                </c:pt>
                <c:pt idx="6">
                  <c:v>ITA</c:v>
                </c:pt>
                <c:pt idx="7">
                  <c:v>USA</c:v>
                </c:pt>
                <c:pt idx="8">
                  <c:v>E</c:v>
                </c:pt>
                <c:pt idx="9">
                  <c:v>DK</c:v>
                </c:pt>
                <c:pt idx="10">
                  <c:v>S</c:v>
                </c:pt>
                <c:pt idx="11">
                  <c:v>NL</c:v>
                </c:pt>
              </c:strCache>
            </c:strRef>
          </c:cat>
          <c:val>
            <c:numRef>
              <c:f>riepilogo2!$B$6:$B$17</c:f>
              <c:numCache>
                <c:formatCode>General</c:formatCode>
                <c:ptCount val="12"/>
                <c:pt idx="0">
                  <c:v>0.355</c:v>
                </c:pt>
                <c:pt idx="1">
                  <c:v>0.369</c:v>
                </c:pt>
                <c:pt idx="2">
                  <c:v>0.281</c:v>
                </c:pt>
                <c:pt idx="3">
                  <c:v>0.266</c:v>
                </c:pt>
                <c:pt idx="4">
                  <c:v>0.293</c:v>
                </c:pt>
                <c:pt idx="5">
                  <c:v>0.285</c:v>
                </c:pt>
                <c:pt idx="6">
                  <c:v>0.317</c:v>
                </c:pt>
                <c:pt idx="7">
                  <c:v>0.378</c:v>
                </c:pt>
                <c:pt idx="8">
                  <c:v>0.327</c:v>
                </c:pt>
                <c:pt idx="9">
                  <c:v>0.242</c:v>
                </c:pt>
                <c:pt idx="10">
                  <c:v>0.259</c:v>
                </c:pt>
                <c:pt idx="11">
                  <c:v>0.286</c:v>
                </c:pt>
              </c:numCache>
            </c:numRef>
          </c:val>
        </c:ser>
        <c:ser>
          <c:idx val="1"/>
          <c:order val="1"/>
          <c:tx>
            <c:strRef>
              <c:f>riepilogo2!$C$5</c:f>
              <c:strCache>
                <c:ptCount val="1"/>
                <c:pt idx="0">
                  <c:v>2014</c:v>
                </c:pt>
              </c:strCache>
            </c:strRef>
          </c:tx>
          <c:invertIfNegative val="0"/>
          <c:cat>
            <c:strRef>
              <c:f>riepilogo2!$A$6:$A$17</c:f>
              <c:strCache>
                <c:ptCount val="12"/>
                <c:pt idx="0">
                  <c:v>PT</c:v>
                </c:pt>
                <c:pt idx="1">
                  <c:v>UK</c:v>
                </c:pt>
                <c:pt idx="2">
                  <c:v>A</c:v>
                </c:pt>
                <c:pt idx="3">
                  <c:v>B</c:v>
                </c:pt>
                <c:pt idx="4">
                  <c:v>FRA</c:v>
                </c:pt>
                <c:pt idx="5">
                  <c:v>GER</c:v>
                </c:pt>
                <c:pt idx="6">
                  <c:v>ITA</c:v>
                </c:pt>
                <c:pt idx="7">
                  <c:v>USA</c:v>
                </c:pt>
                <c:pt idx="8">
                  <c:v>E</c:v>
                </c:pt>
                <c:pt idx="9">
                  <c:v>DK</c:v>
                </c:pt>
                <c:pt idx="10">
                  <c:v>S</c:v>
                </c:pt>
                <c:pt idx="11">
                  <c:v>NL</c:v>
                </c:pt>
              </c:strCache>
            </c:strRef>
          </c:cat>
          <c:val>
            <c:numRef>
              <c:f>riepilogo2!$C$6:$C$17</c:f>
              <c:numCache>
                <c:formatCode>General</c:formatCode>
                <c:ptCount val="12"/>
                <c:pt idx="0">
                  <c:v>0.338</c:v>
                </c:pt>
                <c:pt idx="1">
                  <c:v>0.356</c:v>
                </c:pt>
                <c:pt idx="2">
                  <c:v>0.274</c:v>
                </c:pt>
                <c:pt idx="3">
                  <c:v>0.266</c:v>
                </c:pt>
                <c:pt idx="4">
                  <c:v>0.297</c:v>
                </c:pt>
                <c:pt idx="5">
                  <c:v>0.289</c:v>
                </c:pt>
                <c:pt idx="6">
                  <c:v>0.326</c:v>
                </c:pt>
                <c:pt idx="7">
                  <c:v>0.394</c:v>
                </c:pt>
                <c:pt idx="8">
                  <c:v>0.344</c:v>
                </c:pt>
                <c:pt idx="9">
                  <c:v>0.256</c:v>
                </c:pt>
                <c:pt idx="10">
                  <c:v>0.274</c:v>
                </c:pt>
                <c:pt idx="11">
                  <c:v>0.305</c:v>
                </c:pt>
              </c:numCache>
            </c:numRef>
          </c:val>
        </c:ser>
        <c:ser>
          <c:idx val="2"/>
          <c:order val="2"/>
          <c:tx>
            <c:strRef>
              <c:f>riepilogo2!$D$5</c:f>
              <c:strCache>
                <c:ptCount val="1"/>
                <c:pt idx="0">
                  <c:v>Var %</c:v>
                </c:pt>
              </c:strCache>
            </c:strRef>
          </c:tx>
          <c:invertIfNegative val="0"/>
          <c:cat>
            <c:strRef>
              <c:f>riepilogo2!$A$6:$A$17</c:f>
              <c:strCache>
                <c:ptCount val="12"/>
                <c:pt idx="0">
                  <c:v>PT</c:v>
                </c:pt>
                <c:pt idx="1">
                  <c:v>UK</c:v>
                </c:pt>
                <c:pt idx="2">
                  <c:v>A</c:v>
                </c:pt>
                <c:pt idx="3">
                  <c:v>B</c:v>
                </c:pt>
                <c:pt idx="4">
                  <c:v>FRA</c:v>
                </c:pt>
                <c:pt idx="5">
                  <c:v>GER</c:v>
                </c:pt>
                <c:pt idx="6">
                  <c:v>ITA</c:v>
                </c:pt>
                <c:pt idx="7">
                  <c:v>USA</c:v>
                </c:pt>
                <c:pt idx="8">
                  <c:v>E</c:v>
                </c:pt>
                <c:pt idx="9">
                  <c:v>DK</c:v>
                </c:pt>
                <c:pt idx="10">
                  <c:v>S</c:v>
                </c:pt>
                <c:pt idx="11">
                  <c:v>NL</c:v>
                </c:pt>
              </c:strCache>
            </c:strRef>
          </c:cat>
          <c:val>
            <c:numRef>
              <c:f>riepilogo2!$D$6:$D$17</c:f>
              <c:numCache>
                <c:formatCode>0.0%</c:formatCode>
                <c:ptCount val="12"/>
                <c:pt idx="0">
                  <c:v>-0.0478873239436618</c:v>
                </c:pt>
                <c:pt idx="1">
                  <c:v>-0.0352303523035231</c:v>
                </c:pt>
                <c:pt idx="2">
                  <c:v>-0.0249110320284698</c:v>
                </c:pt>
                <c:pt idx="3">
                  <c:v>0.0</c:v>
                </c:pt>
                <c:pt idx="4">
                  <c:v>0.0136518771331058</c:v>
                </c:pt>
                <c:pt idx="5">
                  <c:v>0.0140350877192983</c:v>
                </c:pt>
                <c:pt idx="6">
                  <c:v>0.028391167192429</c:v>
                </c:pt>
                <c:pt idx="7">
                  <c:v>0.0423280423280424</c:v>
                </c:pt>
                <c:pt idx="8">
                  <c:v>0.0519877675840977</c:v>
                </c:pt>
                <c:pt idx="9">
                  <c:v>0.0578512396694215</c:v>
                </c:pt>
                <c:pt idx="10">
                  <c:v>0.057915057915058</c:v>
                </c:pt>
                <c:pt idx="11">
                  <c:v>0.0664335664335665</c:v>
                </c:pt>
              </c:numCache>
            </c:numRef>
          </c:val>
        </c:ser>
        <c:dLbls>
          <c:showLegendKey val="0"/>
          <c:showVal val="0"/>
          <c:showCatName val="0"/>
          <c:showSerName val="0"/>
          <c:showPercent val="0"/>
          <c:showBubbleSize val="0"/>
        </c:dLbls>
        <c:gapWidth val="150"/>
        <c:axId val="2102947544"/>
        <c:axId val="2102950520"/>
      </c:barChart>
      <c:catAx>
        <c:axId val="2102947544"/>
        <c:scaling>
          <c:orientation val="minMax"/>
        </c:scaling>
        <c:delete val="0"/>
        <c:axPos val="b"/>
        <c:majorTickMark val="out"/>
        <c:minorTickMark val="none"/>
        <c:tickLblPos val="nextTo"/>
        <c:crossAx val="2102950520"/>
        <c:crosses val="autoZero"/>
        <c:auto val="1"/>
        <c:lblAlgn val="ctr"/>
        <c:lblOffset val="100"/>
        <c:noMultiLvlLbl val="0"/>
      </c:catAx>
      <c:valAx>
        <c:axId val="2102950520"/>
        <c:scaling>
          <c:orientation val="minMax"/>
        </c:scaling>
        <c:delete val="0"/>
        <c:axPos val="l"/>
        <c:majorGridlines/>
        <c:numFmt formatCode="General" sourceLinked="1"/>
        <c:majorTickMark val="out"/>
        <c:minorTickMark val="none"/>
        <c:tickLblPos val="nextTo"/>
        <c:crossAx val="2102947544"/>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riepilogo2!$B$26</c:f>
              <c:strCache>
                <c:ptCount val="1"/>
                <c:pt idx="0">
                  <c:v>2008</c:v>
                </c:pt>
              </c:strCache>
            </c:strRef>
          </c:tx>
          <c:invertIfNegative val="0"/>
          <c:cat>
            <c:strRef>
              <c:f>riepilogo2!$A$27:$A$38</c:f>
              <c:strCache>
                <c:ptCount val="12"/>
                <c:pt idx="0">
                  <c:v>UK</c:v>
                </c:pt>
                <c:pt idx="1">
                  <c:v>A</c:v>
                </c:pt>
                <c:pt idx="2">
                  <c:v>S</c:v>
                </c:pt>
                <c:pt idx="3">
                  <c:v>GER</c:v>
                </c:pt>
                <c:pt idx="4">
                  <c:v>USA</c:v>
                </c:pt>
                <c:pt idx="5">
                  <c:v>ITA</c:v>
                </c:pt>
                <c:pt idx="6">
                  <c:v>PT</c:v>
                </c:pt>
                <c:pt idx="7">
                  <c:v>B</c:v>
                </c:pt>
                <c:pt idx="8">
                  <c:v>FRA</c:v>
                </c:pt>
                <c:pt idx="9">
                  <c:v>DK</c:v>
                </c:pt>
                <c:pt idx="10">
                  <c:v>NL</c:v>
                </c:pt>
                <c:pt idx="11">
                  <c:v>E</c:v>
                </c:pt>
              </c:strCache>
            </c:strRef>
          </c:cat>
          <c:val>
            <c:numRef>
              <c:f>riepilogo2!$B$27:$B$38</c:f>
              <c:numCache>
                <c:formatCode>General</c:formatCode>
                <c:ptCount val="12"/>
                <c:pt idx="0">
                  <c:v>0.519</c:v>
                </c:pt>
                <c:pt idx="1">
                  <c:v>0.49</c:v>
                </c:pt>
                <c:pt idx="2">
                  <c:v>0.426</c:v>
                </c:pt>
                <c:pt idx="3">
                  <c:v>0.494</c:v>
                </c:pt>
                <c:pt idx="4">
                  <c:v>0.486</c:v>
                </c:pt>
                <c:pt idx="5">
                  <c:v>0.489</c:v>
                </c:pt>
                <c:pt idx="6">
                  <c:v>0.519</c:v>
                </c:pt>
                <c:pt idx="7">
                  <c:v>0.47</c:v>
                </c:pt>
                <c:pt idx="8">
                  <c:v>0.483</c:v>
                </c:pt>
                <c:pt idx="9">
                  <c:v>0.405</c:v>
                </c:pt>
                <c:pt idx="10">
                  <c:v>0.417</c:v>
                </c:pt>
                <c:pt idx="11">
                  <c:v>0.463</c:v>
                </c:pt>
              </c:numCache>
            </c:numRef>
          </c:val>
        </c:ser>
        <c:ser>
          <c:idx val="1"/>
          <c:order val="1"/>
          <c:tx>
            <c:strRef>
              <c:f>riepilogo2!$C$26</c:f>
              <c:strCache>
                <c:ptCount val="1"/>
                <c:pt idx="0">
                  <c:v>2014</c:v>
                </c:pt>
              </c:strCache>
            </c:strRef>
          </c:tx>
          <c:invertIfNegative val="0"/>
          <c:cat>
            <c:strRef>
              <c:f>riepilogo2!$A$27:$A$38</c:f>
              <c:strCache>
                <c:ptCount val="12"/>
                <c:pt idx="0">
                  <c:v>UK</c:v>
                </c:pt>
                <c:pt idx="1">
                  <c:v>A</c:v>
                </c:pt>
                <c:pt idx="2">
                  <c:v>S</c:v>
                </c:pt>
                <c:pt idx="3">
                  <c:v>GER</c:v>
                </c:pt>
                <c:pt idx="4">
                  <c:v>USA</c:v>
                </c:pt>
                <c:pt idx="5">
                  <c:v>ITA</c:v>
                </c:pt>
                <c:pt idx="6">
                  <c:v>PT</c:v>
                </c:pt>
                <c:pt idx="7">
                  <c:v>B</c:v>
                </c:pt>
                <c:pt idx="8">
                  <c:v>FRA</c:v>
                </c:pt>
                <c:pt idx="9">
                  <c:v>DK</c:v>
                </c:pt>
                <c:pt idx="10">
                  <c:v>NL</c:v>
                </c:pt>
                <c:pt idx="11">
                  <c:v>E</c:v>
                </c:pt>
              </c:strCache>
            </c:strRef>
          </c:cat>
          <c:val>
            <c:numRef>
              <c:f>riepilogo2!$C$27:$C$38</c:f>
              <c:numCache>
                <c:formatCode>General</c:formatCode>
                <c:ptCount val="12"/>
                <c:pt idx="0">
                  <c:v>0.518</c:v>
                </c:pt>
                <c:pt idx="1">
                  <c:v>0.493</c:v>
                </c:pt>
                <c:pt idx="2">
                  <c:v>0.429</c:v>
                </c:pt>
                <c:pt idx="3">
                  <c:v>0.5</c:v>
                </c:pt>
                <c:pt idx="4">
                  <c:v>0.508</c:v>
                </c:pt>
                <c:pt idx="5">
                  <c:v>0.512</c:v>
                </c:pt>
                <c:pt idx="6">
                  <c:v>0.545</c:v>
                </c:pt>
                <c:pt idx="7">
                  <c:v>0.495</c:v>
                </c:pt>
                <c:pt idx="8">
                  <c:v>0.512</c:v>
                </c:pt>
                <c:pt idx="9">
                  <c:v>0.444</c:v>
                </c:pt>
                <c:pt idx="10">
                  <c:v>0.458</c:v>
                </c:pt>
                <c:pt idx="11">
                  <c:v>0.525</c:v>
                </c:pt>
              </c:numCache>
            </c:numRef>
          </c:val>
        </c:ser>
        <c:ser>
          <c:idx val="2"/>
          <c:order val="2"/>
          <c:tx>
            <c:strRef>
              <c:f>riepilogo2!$D$26</c:f>
              <c:strCache>
                <c:ptCount val="1"/>
                <c:pt idx="0">
                  <c:v>Var %</c:v>
                </c:pt>
              </c:strCache>
            </c:strRef>
          </c:tx>
          <c:invertIfNegative val="0"/>
          <c:cat>
            <c:strRef>
              <c:f>riepilogo2!$A$27:$A$38</c:f>
              <c:strCache>
                <c:ptCount val="12"/>
                <c:pt idx="0">
                  <c:v>UK</c:v>
                </c:pt>
                <c:pt idx="1">
                  <c:v>A</c:v>
                </c:pt>
                <c:pt idx="2">
                  <c:v>S</c:v>
                </c:pt>
                <c:pt idx="3">
                  <c:v>GER</c:v>
                </c:pt>
                <c:pt idx="4">
                  <c:v>USA</c:v>
                </c:pt>
                <c:pt idx="5">
                  <c:v>ITA</c:v>
                </c:pt>
                <c:pt idx="6">
                  <c:v>PT</c:v>
                </c:pt>
                <c:pt idx="7">
                  <c:v>B</c:v>
                </c:pt>
                <c:pt idx="8">
                  <c:v>FRA</c:v>
                </c:pt>
                <c:pt idx="9">
                  <c:v>DK</c:v>
                </c:pt>
                <c:pt idx="10">
                  <c:v>NL</c:v>
                </c:pt>
                <c:pt idx="11">
                  <c:v>E</c:v>
                </c:pt>
              </c:strCache>
            </c:strRef>
          </c:cat>
          <c:val>
            <c:numRef>
              <c:f>riepilogo2!$D$27:$D$38</c:f>
              <c:numCache>
                <c:formatCode>0.0%</c:formatCode>
                <c:ptCount val="12"/>
                <c:pt idx="0">
                  <c:v>-0.00192678227360308</c:v>
                </c:pt>
                <c:pt idx="1">
                  <c:v>0.00612244897959184</c:v>
                </c:pt>
                <c:pt idx="2">
                  <c:v>0.00704225352112676</c:v>
                </c:pt>
                <c:pt idx="3">
                  <c:v>0.0121457489878543</c:v>
                </c:pt>
                <c:pt idx="4">
                  <c:v>0.0452674897119342</c:v>
                </c:pt>
                <c:pt idx="5">
                  <c:v>0.0470347648261759</c:v>
                </c:pt>
                <c:pt idx="6">
                  <c:v>0.0500963391136802</c:v>
                </c:pt>
                <c:pt idx="7">
                  <c:v>0.0531914893617022</c:v>
                </c:pt>
                <c:pt idx="8">
                  <c:v>0.0600414078674949</c:v>
                </c:pt>
                <c:pt idx="9">
                  <c:v>0.0962962962962962</c:v>
                </c:pt>
                <c:pt idx="10">
                  <c:v>0.0983213429256595</c:v>
                </c:pt>
                <c:pt idx="11">
                  <c:v>0.133909287257019</c:v>
                </c:pt>
              </c:numCache>
            </c:numRef>
          </c:val>
        </c:ser>
        <c:dLbls>
          <c:showLegendKey val="0"/>
          <c:showVal val="0"/>
          <c:showCatName val="0"/>
          <c:showSerName val="0"/>
          <c:showPercent val="0"/>
          <c:showBubbleSize val="0"/>
        </c:dLbls>
        <c:gapWidth val="150"/>
        <c:axId val="2102986488"/>
        <c:axId val="2102989464"/>
      </c:barChart>
      <c:catAx>
        <c:axId val="2102986488"/>
        <c:scaling>
          <c:orientation val="minMax"/>
        </c:scaling>
        <c:delete val="0"/>
        <c:axPos val="b"/>
        <c:majorTickMark val="out"/>
        <c:minorTickMark val="none"/>
        <c:tickLblPos val="nextTo"/>
        <c:crossAx val="2102989464"/>
        <c:crosses val="autoZero"/>
        <c:auto val="1"/>
        <c:lblAlgn val="ctr"/>
        <c:lblOffset val="100"/>
        <c:noMultiLvlLbl val="0"/>
      </c:catAx>
      <c:valAx>
        <c:axId val="2102989464"/>
        <c:scaling>
          <c:orientation val="minMax"/>
        </c:scaling>
        <c:delete val="0"/>
        <c:axPos val="l"/>
        <c:majorGridlines/>
        <c:numFmt formatCode="General" sourceLinked="1"/>
        <c:majorTickMark val="out"/>
        <c:minorTickMark val="none"/>
        <c:tickLblPos val="nextTo"/>
        <c:crossAx val="2102986488"/>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0462914653901723"/>
          <c:y val="0.0343915272275284"/>
          <c:w val="0.883706386545731"/>
          <c:h val="0.931216945544943"/>
        </c:manualLayout>
      </c:layout>
      <c:barChart>
        <c:barDir val="col"/>
        <c:grouping val="clustered"/>
        <c:varyColors val="0"/>
        <c:ser>
          <c:idx val="0"/>
          <c:order val="0"/>
          <c:tx>
            <c:strRef>
              <c:f>riepilogo2!$B$62</c:f>
              <c:strCache>
                <c:ptCount val="1"/>
                <c:pt idx="0">
                  <c:v>2008</c:v>
                </c:pt>
              </c:strCache>
            </c:strRef>
          </c:tx>
          <c:invertIfNegative val="0"/>
          <c:cat>
            <c:strRef>
              <c:f>riepilogo2!$A$63:$A$74</c:f>
              <c:strCache>
                <c:ptCount val="12"/>
                <c:pt idx="0">
                  <c:v>USA</c:v>
                </c:pt>
                <c:pt idx="1">
                  <c:v>S</c:v>
                </c:pt>
                <c:pt idx="2">
                  <c:v>UK</c:v>
                </c:pt>
                <c:pt idx="3">
                  <c:v>GER</c:v>
                </c:pt>
                <c:pt idx="4">
                  <c:v>A</c:v>
                </c:pt>
                <c:pt idx="5">
                  <c:v>FRA</c:v>
                </c:pt>
                <c:pt idx="6">
                  <c:v>NL</c:v>
                </c:pt>
                <c:pt idx="7">
                  <c:v>B</c:v>
                </c:pt>
                <c:pt idx="8">
                  <c:v>ITA</c:v>
                </c:pt>
                <c:pt idx="9">
                  <c:v>DK</c:v>
                </c:pt>
                <c:pt idx="10">
                  <c:v>PT</c:v>
                </c:pt>
                <c:pt idx="11">
                  <c:v>E</c:v>
                </c:pt>
              </c:strCache>
            </c:strRef>
          </c:cat>
          <c:val>
            <c:numRef>
              <c:f>riepilogo2!$B$63:$B$74</c:f>
              <c:numCache>
                <c:formatCode>General</c:formatCode>
                <c:ptCount val="12"/>
                <c:pt idx="0">
                  <c:v>0.317</c:v>
                </c:pt>
                <c:pt idx="1">
                  <c:v>0.296</c:v>
                </c:pt>
                <c:pt idx="2">
                  <c:v>0.343</c:v>
                </c:pt>
                <c:pt idx="3">
                  <c:v>0.351</c:v>
                </c:pt>
                <c:pt idx="4">
                  <c:v>0.345</c:v>
                </c:pt>
                <c:pt idx="5">
                  <c:v>0.376</c:v>
                </c:pt>
                <c:pt idx="6">
                  <c:v>0.279</c:v>
                </c:pt>
                <c:pt idx="7">
                  <c:v>0.335</c:v>
                </c:pt>
                <c:pt idx="8">
                  <c:v>0.342</c:v>
                </c:pt>
                <c:pt idx="9">
                  <c:v>0.244</c:v>
                </c:pt>
                <c:pt idx="10">
                  <c:v>0.339</c:v>
                </c:pt>
                <c:pt idx="11">
                  <c:v>0.35</c:v>
                </c:pt>
              </c:numCache>
            </c:numRef>
          </c:val>
        </c:ser>
        <c:ser>
          <c:idx val="1"/>
          <c:order val="1"/>
          <c:tx>
            <c:strRef>
              <c:f>riepilogo2!$C$62</c:f>
              <c:strCache>
                <c:ptCount val="1"/>
                <c:pt idx="0">
                  <c:v>2014</c:v>
                </c:pt>
              </c:strCache>
            </c:strRef>
          </c:tx>
          <c:invertIfNegative val="0"/>
          <c:cat>
            <c:strRef>
              <c:f>riepilogo2!$A$63:$A$74</c:f>
              <c:strCache>
                <c:ptCount val="12"/>
                <c:pt idx="0">
                  <c:v>USA</c:v>
                </c:pt>
                <c:pt idx="1">
                  <c:v>S</c:v>
                </c:pt>
                <c:pt idx="2">
                  <c:v>UK</c:v>
                </c:pt>
                <c:pt idx="3">
                  <c:v>GER</c:v>
                </c:pt>
                <c:pt idx="4">
                  <c:v>A</c:v>
                </c:pt>
                <c:pt idx="5">
                  <c:v>FRA</c:v>
                </c:pt>
                <c:pt idx="6">
                  <c:v>NL</c:v>
                </c:pt>
                <c:pt idx="7">
                  <c:v>B</c:v>
                </c:pt>
                <c:pt idx="8">
                  <c:v>ITA</c:v>
                </c:pt>
                <c:pt idx="9">
                  <c:v>DK</c:v>
                </c:pt>
                <c:pt idx="10">
                  <c:v>PT</c:v>
                </c:pt>
                <c:pt idx="11">
                  <c:v>E</c:v>
                </c:pt>
              </c:strCache>
            </c:strRef>
          </c:cat>
          <c:val>
            <c:numRef>
              <c:f>riepilogo2!$C$63:$C$74</c:f>
              <c:numCache>
                <c:formatCode>General</c:formatCode>
                <c:ptCount val="12"/>
                <c:pt idx="0">
                  <c:v>0.304</c:v>
                </c:pt>
                <c:pt idx="1">
                  <c:v>0.29</c:v>
                </c:pt>
                <c:pt idx="2">
                  <c:v>0.338</c:v>
                </c:pt>
                <c:pt idx="3">
                  <c:v>0.363</c:v>
                </c:pt>
                <c:pt idx="4">
                  <c:v>0.36</c:v>
                </c:pt>
                <c:pt idx="5">
                  <c:v>0.404</c:v>
                </c:pt>
                <c:pt idx="6">
                  <c:v>0.307</c:v>
                </c:pt>
                <c:pt idx="7">
                  <c:v>0.369</c:v>
                </c:pt>
                <c:pt idx="8">
                  <c:v>0.382</c:v>
                </c:pt>
                <c:pt idx="9">
                  <c:v>0.274</c:v>
                </c:pt>
                <c:pt idx="10">
                  <c:v>0.398</c:v>
                </c:pt>
                <c:pt idx="11">
                  <c:v>0.423</c:v>
                </c:pt>
              </c:numCache>
            </c:numRef>
          </c:val>
        </c:ser>
        <c:ser>
          <c:idx val="2"/>
          <c:order val="2"/>
          <c:tx>
            <c:strRef>
              <c:f>riepilogo2!$D$62</c:f>
              <c:strCache>
                <c:ptCount val="1"/>
                <c:pt idx="0">
                  <c:v>Var %</c:v>
                </c:pt>
              </c:strCache>
            </c:strRef>
          </c:tx>
          <c:invertIfNegative val="0"/>
          <c:cat>
            <c:strRef>
              <c:f>riepilogo2!$A$63:$A$74</c:f>
              <c:strCache>
                <c:ptCount val="12"/>
                <c:pt idx="0">
                  <c:v>USA</c:v>
                </c:pt>
                <c:pt idx="1">
                  <c:v>S</c:v>
                </c:pt>
                <c:pt idx="2">
                  <c:v>UK</c:v>
                </c:pt>
                <c:pt idx="3">
                  <c:v>GER</c:v>
                </c:pt>
                <c:pt idx="4">
                  <c:v>A</c:v>
                </c:pt>
                <c:pt idx="5">
                  <c:v>FRA</c:v>
                </c:pt>
                <c:pt idx="6">
                  <c:v>NL</c:v>
                </c:pt>
                <c:pt idx="7">
                  <c:v>B</c:v>
                </c:pt>
                <c:pt idx="8">
                  <c:v>ITA</c:v>
                </c:pt>
                <c:pt idx="9">
                  <c:v>DK</c:v>
                </c:pt>
                <c:pt idx="10">
                  <c:v>PT</c:v>
                </c:pt>
                <c:pt idx="11">
                  <c:v>E</c:v>
                </c:pt>
              </c:strCache>
            </c:strRef>
          </c:cat>
          <c:val>
            <c:numRef>
              <c:f>riepilogo2!$D$63:$D$74</c:f>
              <c:numCache>
                <c:formatCode>0.0%</c:formatCode>
                <c:ptCount val="12"/>
                <c:pt idx="0">
                  <c:v>-0.0410094637223975</c:v>
                </c:pt>
                <c:pt idx="1">
                  <c:v>-0.0202702702702703</c:v>
                </c:pt>
                <c:pt idx="2">
                  <c:v>-0.0145772594752187</c:v>
                </c:pt>
                <c:pt idx="3">
                  <c:v>0.0341880341880342</c:v>
                </c:pt>
                <c:pt idx="4">
                  <c:v>0.0434782608695652</c:v>
                </c:pt>
                <c:pt idx="5">
                  <c:v>0.074468085106383</c:v>
                </c:pt>
                <c:pt idx="6">
                  <c:v>0.100358422939068</c:v>
                </c:pt>
                <c:pt idx="7">
                  <c:v>0.101492537313433</c:v>
                </c:pt>
                <c:pt idx="8">
                  <c:v>0.116959064327485</c:v>
                </c:pt>
                <c:pt idx="9">
                  <c:v>0.122950819672131</c:v>
                </c:pt>
                <c:pt idx="10">
                  <c:v>0.174041297935103</c:v>
                </c:pt>
                <c:pt idx="11">
                  <c:v>0.208571428571429</c:v>
                </c:pt>
              </c:numCache>
            </c:numRef>
          </c:val>
        </c:ser>
        <c:dLbls>
          <c:showLegendKey val="0"/>
          <c:showVal val="0"/>
          <c:showCatName val="0"/>
          <c:showSerName val="0"/>
          <c:showPercent val="0"/>
          <c:showBubbleSize val="0"/>
        </c:dLbls>
        <c:gapWidth val="150"/>
        <c:axId val="2103024792"/>
        <c:axId val="2103027768"/>
      </c:barChart>
      <c:catAx>
        <c:axId val="2103024792"/>
        <c:scaling>
          <c:orientation val="minMax"/>
        </c:scaling>
        <c:delete val="0"/>
        <c:axPos val="b"/>
        <c:majorTickMark val="out"/>
        <c:minorTickMark val="none"/>
        <c:tickLblPos val="nextTo"/>
        <c:crossAx val="2103027768"/>
        <c:crosses val="autoZero"/>
        <c:auto val="1"/>
        <c:lblAlgn val="ctr"/>
        <c:lblOffset val="100"/>
        <c:noMultiLvlLbl val="0"/>
      </c:catAx>
      <c:valAx>
        <c:axId val="2103027768"/>
        <c:scaling>
          <c:orientation val="minMax"/>
        </c:scaling>
        <c:delete val="0"/>
        <c:axPos val="l"/>
        <c:majorGridlines/>
        <c:numFmt formatCode="General" sourceLinked="1"/>
        <c:majorTickMark val="out"/>
        <c:minorTickMark val="none"/>
        <c:tickLblPos val="nextTo"/>
        <c:crossAx val="2103024792"/>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riepilogo2!$B$43</c:f>
              <c:strCache>
                <c:ptCount val="1"/>
                <c:pt idx="0">
                  <c:v>2008</c:v>
                </c:pt>
              </c:strCache>
            </c:strRef>
          </c:tx>
          <c:invertIfNegative val="0"/>
          <c:cat>
            <c:strRef>
              <c:f>riepilogo2!$A$44:$A$55</c:f>
              <c:strCache>
                <c:ptCount val="12"/>
                <c:pt idx="0">
                  <c:v>DK</c:v>
                </c:pt>
                <c:pt idx="1">
                  <c:v>UK</c:v>
                </c:pt>
                <c:pt idx="2">
                  <c:v>USA</c:v>
                </c:pt>
                <c:pt idx="3">
                  <c:v>A</c:v>
                </c:pt>
                <c:pt idx="4">
                  <c:v>B</c:v>
                </c:pt>
                <c:pt idx="5">
                  <c:v>S</c:v>
                </c:pt>
                <c:pt idx="6">
                  <c:v>E</c:v>
                </c:pt>
                <c:pt idx="7">
                  <c:v>ITA</c:v>
                </c:pt>
                <c:pt idx="8">
                  <c:v>FRA</c:v>
                </c:pt>
                <c:pt idx="9">
                  <c:v>GER</c:v>
                </c:pt>
                <c:pt idx="10">
                  <c:v>PT</c:v>
                </c:pt>
                <c:pt idx="11">
                  <c:v>NL</c:v>
                </c:pt>
              </c:strCache>
            </c:strRef>
          </c:cat>
          <c:val>
            <c:numRef>
              <c:f>riepilogo2!$B$44:$B$55</c:f>
              <c:numCache>
                <c:formatCode>General</c:formatCode>
                <c:ptCount val="12"/>
                <c:pt idx="0">
                  <c:v>0.139</c:v>
                </c:pt>
                <c:pt idx="1">
                  <c:v>0.195</c:v>
                </c:pt>
                <c:pt idx="2">
                  <c:v>0.217</c:v>
                </c:pt>
                <c:pt idx="3">
                  <c:v>0.151</c:v>
                </c:pt>
                <c:pt idx="4">
                  <c:v>0.169</c:v>
                </c:pt>
                <c:pt idx="5">
                  <c:v>0.164</c:v>
                </c:pt>
                <c:pt idx="6">
                  <c:v>0.209</c:v>
                </c:pt>
                <c:pt idx="7">
                  <c:v>0.189</c:v>
                </c:pt>
                <c:pt idx="8">
                  <c:v>0.135</c:v>
                </c:pt>
                <c:pt idx="9">
                  <c:v>0.147</c:v>
                </c:pt>
                <c:pt idx="10">
                  <c:v>0.177</c:v>
                </c:pt>
                <c:pt idx="11">
                  <c:v>0.129</c:v>
                </c:pt>
              </c:numCache>
            </c:numRef>
          </c:val>
        </c:ser>
        <c:ser>
          <c:idx val="1"/>
          <c:order val="1"/>
          <c:tx>
            <c:strRef>
              <c:f>riepilogo2!$C$43</c:f>
              <c:strCache>
                <c:ptCount val="1"/>
                <c:pt idx="0">
                  <c:v>2014</c:v>
                </c:pt>
              </c:strCache>
            </c:strRef>
          </c:tx>
          <c:invertIfNegative val="0"/>
          <c:cat>
            <c:strRef>
              <c:f>riepilogo2!$A$44:$A$55</c:f>
              <c:strCache>
                <c:ptCount val="12"/>
                <c:pt idx="0">
                  <c:v>DK</c:v>
                </c:pt>
                <c:pt idx="1">
                  <c:v>UK</c:v>
                </c:pt>
                <c:pt idx="2">
                  <c:v>USA</c:v>
                </c:pt>
                <c:pt idx="3">
                  <c:v>A</c:v>
                </c:pt>
                <c:pt idx="4">
                  <c:v>B</c:v>
                </c:pt>
                <c:pt idx="5">
                  <c:v>S</c:v>
                </c:pt>
                <c:pt idx="6">
                  <c:v>E</c:v>
                </c:pt>
                <c:pt idx="7">
                  <c:v>ITA</c:v>
                </c:pt>
                <c:pt idx="8">
                  <c:v>FRA</c:v>
                </c:pt>
                <c:pt idx="9">
                  <c:v>GER</c:v>
                </c:pt>
                <c:pt idx="10">
                  <c:v>PT</c:v>
                </c:pt>
                <c:pt idx="11">
                  <c:v>NL</c:v>
                </c:pt>
              </c:strCache>
            </c:strRef>
          </c:cat>
          <c:val>
            <c:numRef>
              <c:f>riepilogo2!$C$44:$C$55</c:f>
              <c:numCache>
                <c:formatCode>General</c:formatCode>
                <c:ptCount val="12"/>
                <c:pt idx="0">
                  <c:v>0.123</c:v>
                </c:pt>
                <c:pt idx="1">
                  <c:v>0.178</c:v>
                </c:pt>
                <c:pt idx="2">
                  <c:v>0.205</c:v>
                </c:pt>
                <c:pt idx="3">
                  <c:v>0.145</c:v>
                </c:pt>
                <c:pt idx="4">
                  <c:v>0.169</c:v>
                </c:pt>
                <c:pt idx="5">
                  <c:v>0.168</c:v>
                </c:pt>
                <c:pt idx="6">
                  <c:v>0.218</c:v>
                </c:pt>
                <c:pt idx="7">
                  <c:v>0.198</c:v>
                </c:pt>
                <c:pt idx="8">
                  <c:v>0.142</c:v>
                </c:pt>
                <c:pt idx="9">
                  <c:v>0.156</c:v>
                </c:pt>
                <c:pt idx="10">
                  <c:v>0.195</c:v>
                </c:pt>
                <c:pt idx="11">
                  <c:v>0.147</c:v>
                </c:pt>
              </c:numCache>
            </c:numRef>
          </c:val>
        </c:ser>
        <c:ser>
          <c:idx val="2"/>
          <c:order val="2"/>
          <c:tx>
            <c:strRef>
              <c:f>riepilogo2!$D$43</c:f>
              <c:strCache>
                <c:ptCount val="1"/>
                <c:pt idx="0">
                  <c:v>Var %</c:v>
                </c:pt>
              </c:strCache>
            </c:strRef>
          </c:tx>
          <c:invertIfNegative val="0"/>
          <c:cat>
            <c:strRef>
              <c:f>riepilogo2!$A$44:$A$55</c:f>
              <c:strCache>
                <c:ptCount val="12"/>
                <c:pt idx="0">
                  <c:v>DK</c:v>
                </c:pt>
                <c:pt idx="1">
                  <c:v>UK</c:v>
                </c:pt>
                <c:pt idx="2">
                  <c:v>USA</c:v>
                </c:pt>
                <c:pt idx="3">
                  <c:v>A</c:v>
                </c:pt>
                <c:pt idx="4">
                  <c:v>B</c:v>
                </c:pt>
                <c:pt idx="5">
                  <c:v>S</c:v>
                </c:pt>
                <c:pt idx="6">
                  <c:v>E</c:v>
                </c:pt>
                <c:pt idx="7">
                  <c:v>ITA</c:v>
                </c:pt>
                <c:pt idx="8">
                  <c:v>FRA</c:v>
                </c:pt>
                <c:pt idx="9">
                  <c:v>GER</c:v>
                </c:pt>
                <c:pt idx="10">
                  <c:v>PT</c:v>
                </c:pt>
                <c:pt idx="11">
                  <c:v>NL</c:v>
                </c:pt>
              </c:strCache>
            </c:strRef>
          </c:cat>
          <c:val>
            <c:numRef>
              <c:f>riepilogo2!$D$44:$D$55</c:f>
              <c:numCache>
                <c:formatCode>0.0%</c:formatCode>
                <c:ptCount val="12"/>
                <c:pt idx="0">
                  <c:v>-0.115107913669065</c:v>
                </c:pt>
                <c:pt idx="1">
                  <c:v>-0.0871794871794872</c:v>
                </c:pt>
                <c:pt idx="2">
                  <c:v>-0.055299539170507</c:v>
                </c:pt>
                <c:pt idx="3">
                  <c:v>-0.0397350993377484</c:v>
                </c:pt>
                <c:pt idx="4">
                  <c:v>0.0</c:v>
                </c:pt>
                <c:pt idx="5">
                  <c:v>0.024390243902439</c:v>
                </c:pt>
                <c:pt idx="6">
                  <c:v>0.0430622009569378</c:v>
                </c:pt>
                <c:pt idx="7">
                  <c:v>0.0476190476190476</c:v>
                </c:pt>
                <c:pt idx="8">
                  <c:v>0.0518518518518517</c:v>
                </c:pt>
                <c:pt idx="9">
                  <c:v>0.0612244897959184</c:v>
                </c:pt>
                <c:pt idx="10">
                  <c:v>0.101694915254237</c:v>
                </c:pt>
                <c:pt idx="11">
                  <c:v>0.13953488372093</c:v>
                </c:pt>
              </c:numCache>
            </c:numRef>
          </c:val>
        </c:ser>
        <c:dLbls>
          <c:showLegendKey val="0"/>
          <c:showVal val="0"/>
          <c:showCatName val="0"/>
          <c:showSerName val="0"/>
          <c:showPercent val="0"/>
          <c:showBubbleSize val="0"/>
        </c:dLbls>
        <c:gapWidth val="150"/>
        <c:axId val="2103063432"/>
        <c:axId val="2103066408"/>
      </c:barChart>
      <c:catAx>
        <c:axId val="2103063432"/>
        <c:scaling>
          <c:orientation val="minMax"/>
        </c:scaling>
        <c:delete val="0"/>
        <c:axPos val="b"/>
        <c:majorTickMark val="out"/>
        <c:minorTickMark val="none"/>
        <c:tickLblPos val="nextTo"/>
        <c:crossAx val="2103066408"/>
        <c:crosses val="autoZero"/>
        <c:auto val="1"/>
        <c:lblAlgn val="ctr"/>
        <c:lblOffset val="100"/>
        <c:noMultiLvlLbl val="0"/>
      </c:catAx>
      <c:valAx>
        <c:axId val="2103066408"/>
        <c:scaling>
          <c:orientation val="minMax"/>
        </c:scaling>
        <c:delete val="0"/>
        <c:axPos val="l"/>
        <c:majorGridlines/>
        <c:numFmt formatCode="General" sourceLinked="1"/>
        <c:majorTickMark val="out"/>
        <c:minorTickMark val="none"/>
        <c:tickLblPos val="nextTo"/>
        <c:crossAx val="2103063432"/>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riepilogo2!$B$76</c:f>
              <c:strCache>
                <c:ptCount val="1"/>
                <c:pt idx="0">
                  <c:v>2008</c:v>
                </c:pt>
              </c:strCache>
            </c:strRef>
          </c:tx>
          <c:invertIfNegative val="0"/>
          <c:cat>
            <c:strRef>
              <c:f>riepilogo2!$A$77:$A$88</c:f>
              <c:strCache>
                <c:ptCount val="12"/>
                <c:pt idx="0">
                  <c:v>UK</c:v>
                </c:pt>
                <c:pt idx="1">
                  <c:v>A</c:v>
                </c:pt>
                <c:pt idx="2">
                  <c:v>B</c:v>
                </c:pt>
                <c:pt idx="3">
                  <c:v>PT</c:v>
                </c:pt>
                <c:pt idx="4">
                  <c:v>GER</c:v>
                </c:pt>
                <c:pt idx="5">
                  <c:v>S</c:v>
                </c:pt>
                <c:pt idx="6">
                  <c:v>DK</c:v>
                </c:pt>
                <c:pt idx="7">
                  <c:v>FRA</c:v>
                </c:pt>
                <c:pt idx="8">
                  <c:v>ITA</c:v>
                </c:pt>
                <c:pt idx="9">
                  <c:v>NL</c:v>
                </c:pt>
                <c:pt idx="10">
                  <c:v>USA</c:v>
                </c:pt>
                <c:pt idx="11">
                  <c:v>E</c:v>
                </c:pt>
              </c:strCache>
            </c:strRef>
          </c:cat>
          <c:val>
            <c:numRef>
              <c:f>riepilogo2!$B$77:$B$88</c:f>
              <c:numCache>
                <c:formatCode>General</c:formatCode>
                <c:ptCount val="12"/>
                <c:pt idx="0">
                  <c:v>6.5</c:v>
                </c:pt>
                <c:pt idx="1">
                  <c:v>4.3</c:v>
                </c:pt>
                <c:pt idx="2">
                  <c:v>3.9</c:v>
                </c:pt>
                <c:pt idx="3">
                  <c:v>6.2</c:v>
                </c:pt>
                <c:pt idx="4">
                  <c:v>4.3</c:v>
                </c:pt>
                <c:pt idx="5">
                  <c:v>4.0</c:v>
                </c:pt>
                <c:pt idx="6">
                  <c:v>3.5</c:v>
                </c:pt>
                <c:pt idx="7">
                  <c:v>4.3</c:v>
                </c:pt>
                <c:pt idx="8">
                  <c:v>5.3</c:v>
                </c:pt>
                <c:pt idx="9">
                  <c:v>4.2</c:v>
                </c:pt>
                <c:pt idx="10">
                  <c:v>7.7</c:v>
                </c:pt>
                <c:pt idx="11">
                  <c:v>5.8</c:v>
                </c:pt>
              </c:numCache>
            </c:numRef>
          </c:val>
        </c:ser>
        <c:ser>
          <c:idx val="1"/>
          <c:order val="1"/>
          <c:tx>
            <c:strRef>
              <c:f>riepilogo2!$C$76</c:f>
              <c:strCache>
                <c:ptCount val="1"/>
                <c:pt idx="0">
                  <c:v>2014</c:v>
                </c:pt>
              </c:strCache>
            </c:strRef>
          </c:tx>
          <c:invertIfNegative val="0"/>
          <c:cat>
            <c:strRef>
              <c:f>riepilogo2!$A$77:$A$88</c:f>
              <c:strCache>
                <c:ptCount val="12"/>
                <c:pt idx="0">
                  <c:v>UK</c:v>
                </c:pt>
                <c:pt idx="1">
                  <c:v>A</c:v>
                </c:pt>
                <c:pt idx="2">
                  <c:v>B</c:v>
                </c:pt>
                <c:pt idx="3">
                  <c:v>PT</c:v>
                </c:pt>
                <c:pt idx="4">
                  <c:v>GER</c:v>
                </c:pt>
                <c:pt idx="5">
                  <c:v>S</c:v>
                </c:pt>
                <c:pt idx="6">
                  <c:v>DK</c:v>
                </c:pt>
                <c:pt idx="7">
                  <c:v>FRA</c:v>
                </c:pt>
                <c:pt idx="8">
                  <c:v>ITA</c:v>
                </c:pt>
                <c:pt idx="9">
                  <c:v>NL</c:v>
                </c:pt>
                <c:pt idx="10">
                  <c:v>USA</c:v>
                </c:pt>
                <c:pt idx="11">
                  <c:v>E</c:v>
                </c:pt>
              </c:strCache>
            </c:strRef>
          </c:cat>
          <c:val>
            <c:numRef>
              <c:f>riepilogo2!$C$77:$C$88</c:f>
              <c:numCache>
                <c:formatCode>General</c:formatCode>
                <c:ptCount val="12"/>
                <c:pt idx="0">
                  <c:v>6.0</c:v>
                </c:pt>
                <c:pt idx="1">
                  <c:v>4.1</c:v>
                </c:pt>
                <c:pt idx="2">
                  <c:v>3.9</c:v>
                </c:pt>
                <c:pt idx="3">
                  <c:v>6.2</c:v>
                </c:pt>
                <c:pt idx="4">
                  <c:v>4.4</c:v>
                </c:pt>
                <c:pt idx="5">
                  <c:v>4.1</c:v>
                </c:pt>
                <c:pt idx="6">
                  <c:v>3.6</c:v>
                </c:pt>
                <c:pt idx="7">
                  <c:v>4.5</c:v>
                </c:pt>
                <c:pt idx="8">
                  <c:v>5.8</c:v>
                </c:pt>
                <c:pt idx="9">
                  <c:v>4.6</c:v>
                </c:pt>
                <c:pt idx="10">
                  <c:v>8.7</c:v>
                </c:pt>
                <c:pt idx="11">
                  <c:v>6.6</c:v>
                </c:pt>
              </c:numCache>
            </c:numRef>
          </c:val>
        </c:ser>
        <c:ser>
          <c:idx val="2"/>
          <c:order val="2"/>
          <c:tx>
            <c:strRef>
              <c:f>riepilogo2!$D$76</c:f>
              <c:strCache>
                <c:ptCount val="1"/>
                <c:pt idx="0">
                  <c:v>Var %</c:v>
                </c:pt>
              </c:strCache>
            </c:strRef>
          </c:tx>
          <c:invertIfNegative val="0"/>
          <c:cat>
            <c:strRef>
              <c:f>riepilogo2!$A$77:$A$88</c:f>
              <c:strCache>
                <c:ptCount val="12"/>
                <c:pt idx="0">
                  <c:v>UK</c:v>
                </c:pt>
                <c:pt idx="1">
                  <c:v>A</c:v>
                </c:pt>
                <c:pt idx="2">
                  <c:v>B</c:v>
                </c:pt>
                <c:pt idx="3">
                  <c:v>PT</c:v>
                </c:pt>
                <c:pt idx="4">
                  <c:v>GER</c:v>
                </c:pt>
                <c:pt idx="5">
                  <c:v>S</c:v>
                </c:pt>
                <c:pt idx="6">
                  <c:v>DK</c:v>
                </c:pt>
                <c:pt idx="7">
                  <c:v>FRA</c:v>
                </c:pt>
                <c:pt idx="8">
                  <c:v>ITA</c:v>
                </c:pt>
                <c:pt idx="9">
                  <c:v>NL</c:v>
                </c:pt>
                <c:pt idx="10">
                  <c:v>USA</c:v>
                </c:pt>
                <c:pt idx="11">
                  <c:v>E</c:v>
                </c:pt>
              </c:strCache>
            </c:strRef>
          </c:cat>
          <c:val>
            <c:numRef>
              <c:f>riepilogo2!$D$77:$D$88</c:f>
              <c:numCache>
                <c:formatCode>0.0%</c:formatCode>
                <c:ptCount val="12"/>
                <c:pt idx="0">
                  <c:v>-0.0769230769230769</c:v>
                </c:pt>
                <c:pt idx="1">
                  <c:v>-0.0465116279069768</c:v>
                </c:pt>
                <c:pt idx="2">
                  <c:v>0.0</c:v>
                </c:pt>
                <c:pt idx="3">
                  <c:v>0.0</c:v>
                </c:pt>
                <c:pt idx="4">
                  <c:v>0.0232558139534885</c:v>
                </c:pt>
                <c:pt idx="5">
                  <c:v>0.0249999999999999</c:v>
                </c:pt>
                <c:pt idx="6">
                  <c:v>0.0285714285714286</c:v>
                </c:pt>
                <c:pt idx="7">
                  <c:v>0.0465116279069768</c:v>
                </c:pt>
                <c:pt idx="8">
                  <c:v>0.0943396226415094</c:v>
                </c:pt>
                <c:pt idx="9">
                  <c:v>0.0952380952380951</c:v>
                </c:pt>
                <c:pt idx="10">
                  <c:v>0.12987012987013</c:v>
                </c:pt>
                <c:pt idx="11">
                  <c:v>0.137931034482759</c:v>
                </c:pt>
              </c:numCache>
            </c:numRef>
          </c:val>
        </c:ser>
        <c:dLbls>
          <c:showLegendKey val="0"/>
          <c:showVal val="0"/>
          <c:showCatName val="0"/>
          <c:showSerName val="0"/>
          <c:showPercent val="0"/>
          <c:showBubbleSize val="0"/>
        </c:dLbls>
        <c:gapWidth val="150"/>
        <c:axId val="2103102456"/>
        <c:axId val="2103105432"/>
      </c:barChart>
      <c:catAx>
        <c:axId val="2103102456"/>
        <c:scaling>
          <c:orientation val="minMax"/>
        </c:scaling>
        <c:delete val="0"/>
        <c:axPos val="b"/>
        <c:majorTickMark val="out"/>
        <c:minorTickMark val="none"/>
        <c:tickLblPos val="nextTo"/>
        <c:crossAx val="2103105432"/>
        <c:crosses val="autoZero"/>
        <c:auto val="1"/>
        <c:lblAlgn val="ctr"/>
        <c:lblOffset val="100"/>
        <c:noMultiLvlLbl val="0"/>
      </c:catAx>
      <c:valAx>
        <c:axId val="2103105432"/>
        <c:scaling>
          <c:orientation val="minMax"/>
        </c:scaling>
        <c:delete val="0"/>
        <c:axPos val="l"/>
        <c:majorGridlines/>
        <c:numFmt formatCode="General" sourceLinked="1"/>
        <c:majorTickMark val="out"/>
        <c:minorTickMark val="none"/>
        <c:tickLblPos val="nextTo"/>
        <c:crossAx val="2103102456"/>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18"/>
    </mc:Choice>
    <mc:Fallback>
      <c:style val="18"/>
    </mc:Fallback>
  </mc:AlternateContent>
  <c:chart>
    <c:title>
      <c:layout/>
      <c:overlay val="0"/>
    </c:title>
    <c:autoTitleDeleted val="0"/>
    <c:plotArea>
      <c:layout/>
      <c:barChart>
        <c:barDir val="col"/>
        <c:grouping val="clustered"/>
        <c:varyColors val="0"/>
        <c:ser>
          <c:idx val="0"/>
          <c:order val="0"/>
          <c:tx>
            <c:strRef>
              <c:f>riepilogo2!$B$94</c:f>
              <c:strCache>
                <c:ptCount val="1"/>
                <c:pt idx="0">
                  <c:v>Var %</c:v>
                </c:pt>
              </c:strCache>
            </c:strRef>
          </c:tx>
          <c:invertIfNegative val="0"/>
          <c:cat>
            <c:strRef>
              <c:f>riepilogo2!$A$95:$A$106</c:f>
              <c:strCache>
                <c:ptCount val="12"/>
                <c:pt idx="0">
                  <c:v>UK</c:v>
                </c:pt>
                <c:pt idx="1">
                  <c:v>A</c:v>
                </c:pt>
                <c:pt idx="2">
                  <c:v>B</c:v>
                </c:pt>
                <c:pt idx="3">
                  <c:v>PT</c:v>
                </c:pt>
                <c:pt idx="4">
                  <c:v>GER</c:v>
                </c:pt>
                <c:pt idx="5">
                  <c:v>S</c:v>
                </c:pt>
                <c:pt idx="6">
                  <c:v>DK</c:v>
                </c:pt>
                <c:pt idx="7">
                  <c:v>FRA</c:v>
                </c:pt>
                <c:pt idx="8">
                  <c:v>ITA</c:v>
                </c:pt>
                <c:pt idx="9">
                  <c:v>NL</c:v>
                </c:pt>
                <c:pt idx="10">
                  <c:v>USA</c:v>
                </c:pt>
                <c:pt idx="11">
                  <c:v>E</c:v>
                </c:pt>
              </c:strCache>
            </c:strRef>
          </c:cat>
          <c:val>
            <c:numRef>
              <c:f>riepilogo2!$B$95:$B$106</c:f>
              <c:numCache>
                <c:formatCode>0.0%</c:formatCode>
                <c:ptCount val="12"/>
                <c:pt idx="0">
                  <c:v>-0.0769230769230769</c:v>
                </c:pt>
                <c:pt idx="1">
                  <c:v>-0.0465116279069768</c:v>
                </c:pt>
                <c:pt idx="2">
                  <c:v>0.0</c:v>
                </c:pt>
                <c:pt idx="3">
                  <c:v>0.0</c:v>
                </c:pt>
                <c:pt idx="4">
                  <c:v>0.0232558139534885</c:v>
                </c:pt>
                <c:pt idx="5">
                  <c:v>0.0249999999999999</c:v>
                </c:pt>
                <c:pt idx="6">
                  <c:v>0.0285714285714286</c:v>
                </c:pt>
                <c:pt idx="7">
                  <c:v>0.0465116279069768</c:v>
                </c:pt>
                <c:pt idx="8">
                  <c:v>0.0943396226415094</c:v>
                </c:pt>
                <c:pt idx="9">
                  <c:v>0.0952380952380951</c:v>
                </c:pt>
                <c:pt idx="10">
                  <c:v>0.12987012987013</c:v>
                </c:pt>
                <c:pt idx="11">
                  <c:v>0.137931034482759</c:v>
                </c:pt>
              </c:numCache>
            </c:numRef>
          </c:val>
        </c:ser>
        <c:dLbls>
          <c:showLegendKey val="0"/>
          <c:showVal val="0"/>
          <c:showCatName val="0"/>
          <c:showSerName val="0"/>
          <c:showPercent val="0"/>
          <c:showBubbleSize val="0"/>
        </c:dLbls>
        <c:gapWidth val="150"/>
        <c:axId val="2103145240"/>
        <c:axId val="2103148248"/>
      </c:barChart>
      <c:catAx>
        <c:axId val="2103145240"/>
        <c:scaling>
          <c:orientation val="minMax"/>
        </c:scaling>
        <c:delete val="0"/>
        <c:axPos val="b"/>
        <c:majorTickMark val="out"/>
        <c:minorTickMark val="none"/>
        <c:tickLblPos val="nextTo"/>
        <c:crossAx val="2103148248"/>
        <c:crosses val="autoZero"/>
        <c:auto val="1"/>
        <c:lblAlgn val="ctr"/>
        <c:lblOffset val="100"/>
        <c:noMultiLvlLbl val="0"/>
      </c:catAx>
      <c:valAx>
        <c:axId val="2103148248"/>
        <c:scaling>
          <c:orientation val="minMax"/>
        </c:scaling>
        <c:delete val="0"/>
        <c:axPos val="l"/>
        <c:majorGridlines/>
        <c:numFmt formatCode="0.0%" sourceLinked="1"/>
        <c:majorTickMark val="out"/>
        <c:minorTickMark val="none"/>
        <c:tickLblPos val="nextTo"/>
        <c:crossAx val="2103145240"/>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en-US"/>
              <a:t>Indice di Gini dei redditi disponibili equivalenti nel 2014</a:t>
            </a:r>
          </a:p>
        </c:rich>
      </c:tx>
      <c:layout/>
      <c:overlay val="0"/>
      <c:spPr>
        <a:noFill/>
        <a:ln>
          <a:noFill/>
        </a:ln>
        <a:effectLst/>
      </c:spPr>
    </c:title>
    <c:autoTitleDeleted val="0"/>
    <c:plotArea>
      <c:layout/>
      <c:barChart>
        <c:barDir val="col"/>
        <c:grouping val="clustered"/>
        <c:varyColors val="0"/>
        <c:ser>
          <c:idx val="0"/>
          <c:order val="0"/>
          <c:tx>
            <c:strRef>
              <c:f>Foglio1!$B$1</c:f>
              <c:strCache>
                <c:ptCount val="1"/>
                <c:pt idx="0">
                  <c:v>Gini</c:v>
                </c:pt>
              </c:strCache>
            </c:strRef>
          </c:tx>
          <c:spPr>
            <a:solidFill>
              <a:schemeClr val="accent1"/>
            </a:solidFill>
            <a:ln>
              <a:noFill/>
            </a:ln>
            <a:effectLst/>
          </c:spPr>
          <c:invertIfNegative val="0"/>
          <c:dLbls>
            <c:numFmt formatCode="#,##0.00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it-IT"/>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Foglio1!$A$2:$A$22</c:f>
              <c:strCache>
                <c:ptCount val="21"/>
                <c:pt idx="0">
                  <c:v>Sicilia</c:v>
                </c:pt>
                <c:pt idx="1">
                  <c:v>Sardegna</c:v>
                </c:pt>
                <c:pt idx="2">
                  <c:v>Lazio</c:v>
                </c:pt>
                <c:pt idx="3">
                  <c:v>Campania</c:v>
                </c:pt>
                <c:pt idx="4">
                  <c:v>Lombardia</c:v>
                </c:pt>
                <c:pt idx="5">
                  <c:v>Puglia</c:v>
                </c:pt>
                <c:pt idx="6">
                  <c:v>Calabria</c:v>
                </c:pt>
                <c:pt idx="7">
                  <c:v>Liguria</c:v>
                </c:pt>
                <c:pt idx="8">
                  <c:v>Basilicata</c:v>
                </c:pt>
                <c:pt idx="9">
                  <c:v>Emilia Romagna</c:v>
                </c:pt>
                <c:pt idx="10">
                  <c:v>Abruzzo</c:v>
                </c:pt>
                <c:pt idx="11">
                  <c:v>Molise</c:v>
                </c:pt>
                <c:pt idx="12">
                  <c:v>Umbria </c:v>
                </c:pt>
                <c:pt idx="13">
                  <c:v>Toscana</c:v>
                </c:pt>
                <c:pt idx="14">
                  <c:v>Trento</c:v>
                </c:pt>
                <c:pt idx="15">
                  <c:v>Marche </c:v>
                </c:pt>
                <c:pt idx="16">
                  <c:v>Piemonte</c:v>
                </c:pt>
                <c:pt idx="17">
                  <c:v>Val d'Aosta</c:v>
                </c:pt>
                <c:pt idx="18">
                  <c:v>Veneto</c:v>
                </c:pt>
                <c:pt idx="19">
                  <c:v>Friuli Venezia Giulia</c:v>
                </c:pt>
                <c:pt idx="20">
                  <c:v>Bolzano</c:v>
                </c:pt>
              </c:strCache>
            </c:strRef>
          </c:cat>
          <c:val>
            <c:numRef>
              <c:f>Foglio1!$B$2:$B$22</c:f>
              <c:numCache>
                <c:formatCode>General</c:formatCode>
                <c:ptCount val="21"/>
                <c:pt idx="0">
                  <c:v>0.37295</c:v>
                </c:pt>
                <c:pt idx="1">
                  <c:v>0.33808</c:v>
                </c:pt>
                <c:pt idx="2">
                  <c:v>0.33786</c:v>
                </c:pt>
                <c:pt idx="3">
                  <c:v>0.32724</c:v>
                </c:pt>
                <c:pt idx="4">
                  <c:v>0.31582</c:v>
                </c:pt>
                <c:pt idx="5">
                  <c:v>0.31562</c:v>
                </c:pt>
                <c:pt idx="6">
                  <c:v>0.31498</c:v>
                </c:pt>
                <c:pt idx="7">
                  <c:v>0.3145</c:v>
                </c:pt>
                <c:pt idx="8">
                  <c:v>0.30659</c:v>
                </c:pt>
                <c:pt idx="9">
                  <c:v>0.30424</c:v>
                </c:pt>
                <c:pt idx="10">
                  <c:v>0.30334</c:v>
                </c:pt>
                <c:pt idx="11">
                  <c:v>0.30034</c:v>
                </c:pt>
                <c:pt idx="12">
                  <c:v>0.29317</c:v>
                </c:pt>
                <c:pt idx="13">
                  <c:v>0.29141</c:v>
                </c:pt>
                <c:pt idx="14">
                  <c:v>0.28945</c:v>
                </c:pt>
                <c:pt idx="15">
                  <c:v>0.28824</c:v>
                </c:pt>
                <c:pt idx="16">
                  <c:v>0.28184</c:v>
                </c:pt>
                <c:pt idx="17">
                  <c:v>0.27884</c:v>
                </c:pt>
                <c:pt idx="18">
                  <c:v>0.27599</c:v>
                </c:pt>
                <c:pt idx="19">
                  <c:v>0.27408</c:v>
                </c:pt>
                <c:pt idx="20">
                  <c:v>0.26773</c:v>
                </c:pt>
              </c:numCache>
            </c:numRef>
          </c:val>
        </c:ser>
        <c:dLbls>
          <c:dLblPos val="outEnd"/>
          <c:showLegendKey val="0"/>
          <c:showVal val="1"/>
          <c:showCatName val="0"/>
          <c:showSerName val="0"/>
          <c:showPercent val="0"/>
          <c:showBubbleSize val="0"/>
        </c:dLbls>
        <c:gapWidth val="219"/>
        <c:overlap val="-27"/>
        <c:axId val="-2129205624"/>
        <c:axId val="2144926296"/>
      </c:barChart>
      <c:catAx>
        <c:axId val="-21292056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it-IT"/>
          </a:p>
        </c:txPr>
        <c:crossAx val="2144926296"/>
        <c:crosses val="autoZero"/>
        <c:auto val="1"/>
        <c:lblAlgn val="ctr"/>
        <c:lblOffset val="100"/>
        <c:noMultiLvlLbl val="0"/>
      </c:catAx>
      <c:valAx>
        <c:axId val="2144926296"/>
        <c:scaling>
          <c:orientation val="minMax"/>
          <c:min val="0.2"/>
        </c:scaling>
        <c:delete val="0"/>
        <c:axPos val="l"/>
        <c:majorGridlines>
          <c:spPr>
            <a:ln w="9525" cap="flat" cmpd="sng" algn="ctr">
              <a:solidFill>
                <a:schemeClr val="tx1">
                  <a:lumMod val="15000"/>
                  <a:lumOff val="85000"/>
                </a:schemeClr>
              </a:solidFill>
              <a:round/>
            </a:ln>
            <a:effectLst/>
          </c:spPr>
        </c:majorGridlines>
        <c:numFmt formatCode="#,##0.0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it-IT"/>
          </a:p>
        </c:txPr>
        <c:crossAx val="-212920562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it-IT"/>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200" baseline="0"/>
      </a:pPr>
      <a:endParaRPr lang="it-IT"/>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98F527-4794-4A43-AE37-D2B1743B0992}" type="datetimeFigureOut">
              <a:rPr lang="it-IT" smtClean="0"/>
              <a:t>23/11/17</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91F2CD-FD64-4349-9E20-4A6A9B857B82}" type="slidenum">
              <a:rPr lang="it-IT" smtClean="0"/>
              <a:t>‹n.›</a:t>
            </a:fld>
            <a:endParaRPr lang="it-IT"/>
          </a:p>
        </p:txBody>
      </p:sp>
    </p:spTree>
    <p:extLst>
      <p:ext uri="{BB962C8B-B14F-4D97-AF65-F5344CB8AC3E}">
        <p14:creationId xmlns:p14="http://schemas.microsoft.com/office/powerpoint/2010/main" val="150100485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B391F2CD-FD64-4349-9E20-4A6A9B857B82}" type="slidenum">
              <a:rPr lang="it-IT" smtClean="0"/>
              <a:t>15</a:t>
            </a:fld>
            <a:endParaRPr lang="it-IT"/>
          </a:p>
        </p:txBody>
      </p:sp>
    </p:spTree>
    <p:extLst>
      <p:ext uri="{BB962C8B-B14F-4D97-AF65-F5344CB8AC3E}">
        <p14:creationId xmlns:p14="http://schemas.microsoft.com/office/powerpoint/2010/main" val="15906910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200" kern="1200" dirty="0" smtClean="0">
                <a:solidFill>
                  <a:schemeClr val="tx1"/>
                </a:solidFill>
                <a:effectLst/>
                <a:latin typeface="+mn-lt"/>
                <a:ea typeface="+mn-ea"/>
                <a:cs typeface="+mn-cs"/>
              </a:rPr>
              <a:t>In nessuno di questi indicatori miglioriamo rispetto al 2008  (anche se in qualche caso </a:t>
            </a:r>
            <a:r>
              <a:rPr lang="it-IT" sz="1200" kern="1200" dirty="0" err="1" smtClean="0">
                <a:solidFill>
                  <a:schemeClr val="tx1"/>
                </a:solidFill>
                <a:effectLst/>
                <a:latin typeface="+mn-lt"/>
                <a:ea typeface="+mn-ea"/>
                <a:cs typeface="+mn-cs"/>
              </a:rPr>
              <a:t>limitto</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milgioriamo</a:t>
            </a:r>
            <a:r>
              <a:rPr lang="it-IT" sz="1200" kern="1200" dirty="0" smtClean="0">
                <a:solidFill>
                  <a:schemeClr val="tx1"/>
                </a:solidFill>
                <a:effectLst/>
                <a:latin typeface="+mn-lt"/>
                <a:ea typeface="+mn-ea"/>
                <a:cs typeface="+mn-cs"/>
              </a:rPr>
              <a:t> rispetto al 2012)</a:t>
            </a:r>
          </a:p>
          <a:p>
            <a:r>
              <a:rPr lang="it-IT" sz="1200" kern="1200" dirty="0" smtClean="0">
                <a:solidFill>
                  <a:schemeClr val="tx1"/>
                </a:solidFill>
                <a:effectLst/>
                <a:latin typeface="+mn-lt"/>
                <a:ea typeface="+mn-ea"/>
                <a:cs typeface="+mn-cs"/>
              </a:rPr>
              <a:t>Nella classifica tra 12 paesi la posizione più onorevole  è un sesto posto nel </a:t>
            </a:r>
            <a:r>
              <a:rPr lang="it-IT" sz="1200" kern="1200" dirty="0" err="1" smtClean="0">
                <a:solidFill>
                  <a:schemeClr val="tx1"/>
                </a:solidFill>
                <a:effectLst/>
                <a:latin typeface="+mn-lt"/>
                <a:ea typeface="+mn-ea"/>
                <a:cs typeface="+mn-cs"/>
              </a:rPr>
              <a:t>gini</a:t>
            </a:r>
            <a:r>
              <a:rPr lang="it-IT" sz="1200" kern="1200" dirty="0" smtClean="0">
                <a:solidFill>
                  <a:schemeClr val="tx1"/>
                </a:solidFill>
                <a:effectLst/>
                <a:latin typeface="+mn-lt"/>
                <a:ea typeface="+mn-ea"/>
                <a:cs typeface="+mn-cs"/>
              </a:rPr>
              <a:t> di mercato </a:t>
            </a:r>
          </a:p>
          <a:p>
            <a:r>
              <a:rPr lang="it-IT" sz="1200" kern="1200" dirty="0" smtClean="0">
                <a:solidFill>
                  <a:schemeClr val="tx1"/>
                </a:solidFill>
                <a:effectLst/>
                <a:latin typeface="+mn-lt"/>
                <a:ea typeface="+mn-ea"/>
                <a:cs typeface="+mn-cs"/>
              </a:rPr>
              <a:t>In nessun caso </a:t>
            </a:r>
            <a:r>
              <a:rPr lang="it-IT" sz="1200" kern="1200" dirty="0" err="1" smtClean="0">
                <a:solidFill>
                  <a:schemeClr val="tx1"/>
                </a:solidFill>
                <a:effectLst/>
                <a:latin typeface="+mn-lt"/>
                <a:ea typeface="+mn-ea"/>
                <a:cs typeface="+mn-cs"/>
              </a:rPr>
              <a:t>migliriamo</a:t>
            </a:r>
            <a:r>
              <a:rPr lang="it-IT" sz="1200" kern="1200" dirty="0" smtClean="0">
                <a:solidFill>
                  <a:schemeClr val="tx1"/>
                </a:solidFill>
                <a:effectLst/>
                <a:latin typeface="+mn-lt"/>
                <a:ea typeface="+mn-ea"/>
                <a:cs typeface="+mn-cs"/>
              </a:rPr>
              <a:t> la posizione in graduatoria rispetto al 2008  e nel 2010 la posizione migliore in valore assoluto è  l’</a:t>
            </a:r>
            <a:r>
              <a:rPr lang="it-IT" sz="1200" kern="1200" dirty="0" err="1" smtClean="0">
                <a:solidFill>
                  <a:schemeClr val="tx1"/>
                </a:solidFill>
                <a:effectLst/>
                <a:latin typeface="+mn-lt"/>
                <a:ea typeface="+mn-ea"/>
                <a:cs typeface="+mn-cs"/>
              </a:rPr>
              <a:t>ottva</a:t>
            </a:r>
            <a:r>
              <a:rPr lang="it-IT" sz="1200" kern="1200" dirty="0" smtClean="0">
                <a:solidFill>
                  <a:schemeClr val="tx1"/>
                </a:solidFill>
                <a:effectLst/>
                <a:latin typeface="+mn-lt"/>
                <a:ea typeface="+mn-ea"/>
                <a:cs typeface="+mn-cs"/>
              </a:rPr>
              <a:t> posizione con il </a:t>
            </a:r>
            <a:r>
              <a:rPr lang="it-IT" sz="1200" kern="1200" dirty="0" err="1" smtClean="0">
                <a:solidFill>
                  <a:schemeClr val="tx1"/>
                </a:solidFill>
                <a:effectLst/>
                <a:latin typeface="+mn-lt"/>
                <a:ea typeface="+mn-ea"/>
                <a:cs typeface="+mn-cs"/>
              </a:rPr>
              <a:t>gini</a:t>
            </a:r>
            <a:r>
              <a:rPr lang="it-IT" sz="1200" kern="1200" dirty="0" smtClean="0">
                <a:solidFill>
                  <a:schemeClr val="tx1"/>
                </a:solidFill>
                <a:effectLst/>
                <a:latin typeface="+mn-lt"/>
                <a:ea typeface="+mn-ea"/>
                <a:cs typeface="+mn-cs"/>
              </a:rPr>
              <a:t> disponibile (peggio di noi </a:t>
            </a:r>
            <a:r>
              <a:rPr lang="it-IT" sz="1200" kern="1200" dirty="0" err="1" smtClean="0">
                <a:solidFill>
                  <a:schemeClr val="tx1"/>
                </a:solidFill>
                <a:effectLst/>
                <a:latin typeface="+mn-lt"/>
                <a:ea typeface="+mn-ea"/>
                <a:cs typeface="+mn-cs"/>
              </a:rPr>
              <a:t>Spagnam</a:t>
            </a:r>
            <a:r>
              <a:rPr lang="it-IT" sz="1200" kern="1200" dirty="0" smtClean="0">
                <a:solidFill>
                  <a:schemeClr val="tx1"/>
                </a:solidFill>
                <a:effectLst/>
                <a:latin typeface="+mn-lt"/>
                <a:ea typeface="+mn-ea"/>
                <a:cs typeface="+mn-cs"/>
              </a:rPr>
              <a:t> Portogallo UK e Usa). </a:t>
            </a:r>
          </a:p>
          <a:p>
            <a:r>
              <a:rPr lang="it-IT" sz="1200" kern="1200" dirty="0" smtClean="0">
                <a:solidFill>
                  <a:schemeClr val="tx1"/>
                </a:solidFill>
                <a:effectLst/>
                <a:latin typeface="+mn-lt"/>
                <a:ea typeface="+mn-ea"/>
                <a:cs typeface="+mn-cs"/>
              </a:rPr>
              <a:t>Pertanto è davvero </a:t>
            </a:r>
            <a:r>
              <a:rPr lang="it-IT" sz="1200" kern="1200" dirty="0" err="1" smtClean="0">
                <a:solidFill>
                  <a:schemeClr val="tx1"/>
                </a:solidFill>
                <a:effectLst/>
                <a:latin typeface="+mn-lt"/>
                <a:ea typeface="+mn-ea"/>
                <a:cs typeface="+mn-cs"/>
              </a:rPr>
              <a:t>diffcile</a:t>
            </a:r>
            <a:r>
              <a:rPr lang="it-IT" sz="1200" kern="1200" dirty="0" smtClean="0">
                <a:solidFill>
                  <a:schemeClr val="tx1"/>
                </a:solidFill>
                <a:effectLst/>
                <a:latin typeface="+mn-lt"/>
                <a:ea typeface="+mn-ea"/>
                <a:cs typeface="+mn-cs"/>
              </a:rPr>
              <a:t> dire che la situazione per l’Italia sia migliorata in questi anni. </a:t>
            </a:r>
          </a:p>
          <a:p>
            <a:r>
              <a:rPr lang="it-IT" sz="1200" kern="1200" dirty="0" smtClean="0">
                <a:solidFill>
                  <a:schemeClr val="tx1"/>
                </a:solidFill>
                <a:effectLst/>
                <a:latin typeface="+mn-lt"/>
                <a:ea typeface="+mn-ea"/>
                <a:cs typeface="+mn-cs"/>
              </a:rPr>
              <a:t>Consolazione: si tratta di cambiamenti di limitato impatto.  </a:t>
            </a:r>
          </a:p>
          <a:p>
            <a:endParaRPr lang="it-IT" dirty="0"/>
          </a:p>
        </p:txBody>
      </p:sp>
      <p:sp>
        <p:nvSpPr>
          <p:cNvPr id="4" name="Segnaposto numero diapositiva 3"/>
          <p:cNvSpPr>
            <a:spLocks noGrp="1"/>
          </p:cNvSpPr>
          <p:nvPr>
            <p:ph type="sldNum" sz="quarter" idx="10"/>
          </p:nvPr>
        </p:nvSpPr>
        <p:spPr/>
        <p:txBody>
          <a:bodyPr/>
          <a:lstStyle/>
          <a:p>
            <a:fld id="{B391F2CD-FD64-4349-9E20-4A6A9B857B82}" type="slidenum">
              <a:rPr lang="it-IT" smtClean="0"/>
              <a:t>18</a:t>
            </a:fld>
            <a:endParaRPr lang="it-IT"/>
          </a:p>
        </p:txBody>
      </p:sp>
    </p:spTree>
    <p:extLst>
      <p:ext uri="{BB962C8B-B14F-4D97-AF65-F5344CB8AC3E}">
        <p14:creationId xmlns:p14="http://schemas.microsoft.com/office/powerpoint/2010/main" val="1949621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B0EE9ADC-D007-984B-B224-8ED1F64A93A4}" type="datetimeFigureOut">
              <a:rPr lang="it-IT" smtClean="0"/>
              <a:t>23/11/17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33D94C4-5D67-5349-8C03-8742A63E3832}" type="slidenum">
              <a:rPr lang="it-IT" smtClean="0"/>
              <a:t>‹n.›</a:t>
            </a:fld>
            <a:endParaRPr lang="it-IT"/>
          </a:p>
        </p:txBody>
      </p:sp>
    </p:spTree>
    <p:extLst>
      <p:ext uri="{BB962C8B-B14F-4D97-AF65-F5344CB8AC3E}">
        <p14:creationId xmlns:p14="http://schemas.microsoft.com/office/powerpoint/2010/main" val="1035496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0EE9ADC-D007-984B-B224-8ED1F64A93A4}" type="datetimeFigureOut">
              <a:rPr lang="it-IT" smtClean="0"/>
              <a:t>23/11/17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33D94C4-5D67-5349-8C03-8742A63E3832}" type="slidenum">
              <a:rPr lang="it-IT" smtClean="0"/>
              <a:t>‹n.›</a:t>
            </a:fld>
            <a:endParaRPr lang="it-IT"/>
          </a:p>
        </p:txBody>
      </p:sp>
    </p:spTree>
    <p:extLst>
      <p:ext uri="{BB962C8B-B14F-4D97-AF65-F5344CB8AC3E}">
        <p14:creationId xmlns:p14="http://schemas.microsoft.com/office/powerpoint/2010/main" val="588839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0EE9ADC-D007-984B-B224-8ED1F64A93A4}" type="datetimeFigureOut">
              <a:rPr lang="it-IT" smtClean="0"/>
              <a:t>23/11/17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33D94C4-5D67-5349-8C03-8742A63E3832}" type="slidenum">
              <a:rPr lang="it-IT" smtClean="0"/>
              <a:t>‹n.›</a:t>
            </a:fld>
            <a:endParaRPr lang="it-IT"/>
          </a:p>
        </p:txBody>
      </p:sp>
    </p:spTree>
    <p:extLst>
      <p:ext uri="{BB962C8B-B14F-4D97-AF65-F5344CB8AC3E}">
        <p14:creationId xmlns:p14="http://schemas.microsoft.com/office/powerpoint/2010/main" val="1323159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0EE9ADC-D007-984B-B224-8ED1F64A93A4}" type="datetimeFigureOut">
              <a:rPr lang="it-IT" smtClean="0"/>
              <a:t>23/11/17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33D94C4-5D67-5349-8C03-8742A63E3832}" type="slidenum">
              <a:rPr lang="it-IT" smtClean="0"/>
              <a:t>‹n.›</a:t>
            </a:fld>
            <a:endParaRPr lang="it-IT"/>
          </a:p>
        </p:txBody>
      </p:sp>
    </p:spTree>
    <p:extLst>
      <p:ext uri="{BB962C8B-B14F-4D97-AF65-F5344CB8AC3E}">
        <p14:creationId xmlns:p14="http://schemas.microsoft.com/office/powerpoint/2010/main" val="1871144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B0EE9ADC-D007-984B-B224-8ED1F64A93A4}" type="datetimeFigureOut">
              <a:rPr lang="it-IT" smtClean="0"/>
              <a:t>23/11/17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33D94C4-5D67-5349-8C03-8742A63E3832}" type="slidenum">
              <a:rPr lang="it-IT" smtClean="0"/>
              <a:t>‹n.›</a:t>
            </a:fld>
            <a:endParaRPr lang="it-IT"/>
          </a:p>
        </p:txBody>
      </p:sp>
    </p:spTree>
    <p:extLst>
      <p:ext uri="{BB962C8B-B14F-4D97-AF65-F5344CB8AC3E}">
        <p14:creationId xmlns:p14="http://schemas.microsoft.com/office/powerpoint/2010/main" val="3106798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B0EE9ADC-D007-984B-B224-8ED1F64A93A4}" type="datetimeFigureOut">
              <a:rPr lang="it-IT" smtClean="0"/>
              <a:t>23/11/17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33D94C4-5D67-5349-8C03-8742A63E3832}" type="slidenum">
              <a:rPr lang="it-IT" smtClean="0"/>
              <a:t>‹n.›</a:t>
            </a:fld>
            <a:endParaRPr lang="it-IT"/>
          </a:p>
        </p:txBody>
      </p:sp>
    </p:spTree>
    <p:extLst>
      <p:ext uri="{BB962C8B-B14F-4D97-AF65-F5344CB8AC3E}">
        <p14:creationId xmlns:p14="http://schemas.microsoft.com/office/powerpoint/2010/main" val="816569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B0EE9ADC-D007-984B-B224-8ED1F64A93A4}" type="datetimeFigureOut">
              <a:rPr lang="it-IT" smtClean="0"/>
              <a:t>23/11/17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33D94C4-5D67-5349-8C03-8742A63E3832}" type="slidenum">
              <a:rPr lang="it-IT" smtClean="0"/>
              <a:t>‹n.›</a:t>
            </a:fld>
            <a:endParaRPr lang="it-IT"/>
          </a:p>
        </p:txBody>
      </p:sp>
    </p:spTree>
    <p:extLst>
      <p:ext uri="{BB962C8B-B14F-4D97-AF65-F5344CB8AC3E}">
        <p14:creationId xmlns:p14="http://schemas.microsoft.com/office/powerpoint/2010/main" val="622961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B0EE9ADC-D007-984B-B224-8ED1F64A93A4}" type="datetimeFigureOut">
              <a:rPr lang="it-IT" smtClean="0"/>
              <a:t>23/11/17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33D94C4-5D67-5349-8C03-8742A63E3832}" type="slidenum">
              <a:rPr lang="it-IT" smtClean="0"/>
              <a:t>‹n.›</a:t>
            </a:fld>
            <a:endParaRPr lang="it-IT"/>
          </a:p>
        </p:txBody>
      </p:sp>
    </p:spTree>
    <p:extLst>
      <p:ext uri="{BB962C8B-B14F-4D97-AF65-F5344CB8AC3E}">
        <p14:creationId xmlns:p14="http://schemas.microsoft.com/office/powerpoint/2010/main" val="3527351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B0EE9ADC-D007-984B-B224-8ED1F64A93A4}" type="datetimeFigureOut">
              <a:rPr lang="it-IT" smtClean="0"/>
              <a:t>23/11/17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33D94C4-5D67-5349-8C03-8742A63E3832}" type="slidenum">
              <a:rPr lang="it-IT" smtClean="0"/>
              <a:t>‹n.›</a:t>
            </a:fld>
            <a:endParaRPr lang="it-IT"/>
          </a:p>
        </p:txBody>
      </p:sp>
    </p:spTree>
    <p:extLst>
      <p:ext uri="{BB962C8B-B14F-4D97-AF65-F5344CB8AC3E}">
        <p14:creationId xmlns:p14="http://schemas.microsoft.com/office/powerpoint/2010/main" val="3726214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B0EE9ADC-D007-984B-B224-8ED1F64A93A4}" type="datetimeFigureOut">
              <a:rPr lang="it-IT" smtClean="0"/>
              <a:t>23/11/17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33D94C4-5D67-5349-8C03-8742A63E3832}" type="slidenum">
              <a:rPr lang="it-IT" smtClean="0"/>
              <a:t>‹n.›</a:t>
            </a:fld>
            <a:endParaRPr lang="it-IT"/>
          </a:p>
        </p:txBody>
      </p:sp>
    </p:spTree>
    <p:extLst>
      <p:ext uri="{BB962C8B-B14F-4D97-AF65-F5344CB8AC3E}">
        <p14:creationId xmlns:p14="http://schemas.microsoft.com/office/powerpoint/2010/main" val="1755931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B0EE9ADC-D007-984B-B224-8ED1F64A93A4}" type="datetimeFigureOut">
              <a:rPr lang="it-IT" smtClean="0"/>
              <a:t>23/11/17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33D94C4-5D67-5349-8C03-8742A63E3832}" type="slidenum">
              <a:rPr lang="it-IT" smtClean="0"/>
              <a:t>‹n.›</a:t>
            </a:fld>
            <a:endParaRPr lang="it-IT"/>
          </a:p>
        </p:txBody>
      </p:sp>
    </p:spTree>
    <p:extLst>
      <p:ext uri="{BB962C8B-B14F-4D97-AF65-F5344CB8AC3E}">
        <p14:creationId xmlns:p14="http://schemas.microsoft.com/office/powerpoint/2010/main" val="67329634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EE9ADC-D007-984B-B224-8ED1F64A93A4}" type="datetimeFigureOut">
              <a:rPr lang="it-IT" smtClean="0"/>
              <a:t>23/11/17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D94C4-5D67-5349-8C03-8742A63E3832}" type="slidenum">
              <a:rPr lang="it-IT" smtClean="0"/>
              <a:t>‹n.›</a:t>
            </a:fld>
            <a:endParaRPr lang="it-IT"/>
          </a:p>
        </p:txBody>
      </p:sp>
    </p:spTree>
    <p:extLst>
      <p:ext uri="{BB962C8B-B14F-4D97-AF65-F5344CB8AC3E}">
        <p14:creationId xmlns:p14="http://schemas.microsoft.com/office/powerpoint/2010/main" val="35285022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chart" Target="../charts/char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chart" Target="../charts/char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chart" Target="../charts/char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chart" Target="../charts/char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 Id="rId3" Type="http://schemas.openxmlformats.org/officeDocument/2006/relationships/chart" Target="../charts/char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chart" Target="../charts/char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4.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5.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chart" Target="../charts/char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www.eticaeconomia.it"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chart" Target="../charts/char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b="1" i="1" dirty="0" smtClean="0">
                <a:solidFill>
                  <a:srgbClr val="3366FF"/>
                </a:solidFill>
              </a:rPr>
              <a:t>Disuguaglianze, salari e lavoro: cosa è successo nella crisi</a:t>
            </a:r>
            <a:endParaRPr lang="it-IT" b="1" i="1" dirty="0">
              <a:solidFill>
                <a:srgbClr val="3366FF"/>
              </a:solidFill>
            </a:endParaRPr>
          </a:p>
        </p:txBody>
      </p:sp>
      <p:sp>
        <p:nvSpPr>
          <p:cNvPr id="3" name="Sottotitolo 2"/>
          <p:cNvSpPr>
            <a:spLocks noGrp="1"/>
          </p:cNvSpPr>
          <p:nvPr>
            <p:ph type="subTitle" idx="1"/>
          </p:nvPr>
        </p:nvSpPr>
        <p:spPr/>
        <p:txBody>
          <a:bodyPr>
            <a:normAutofit fontScale="92500" lnSpcReduction="10000"/>
          </a:bodyPr>
          <a:lstStyle/>
          <a:p>
            <a:r>
              <a:rPr lang="it-IT" dirty="0" smtClean="0"/>
              <a:t>Maurizio Franzini</a:t>
            </a:r>
          </a:p>
          <a:p>
            <a:r>
              <a:rPr lang="it-IT" sz="2400" i="1" dirty="0" smtClean="0"/>
              <a:t>Sapienza Università di Roma 	</a:t>
            </a:r>
          </a:p>
          <a:p>
            <a:endParaRPr lang="it-IT" sz="2400" i="1" dirty="0" smtClean="0"/>
          </a:p>
          <a:p>
            <a:r>
              <a:rPr lang="it-IT" dirty="0" smtClean="0"/>
              <a:t>Fabriano, 24 novembre 2017</a:t>
            </a:r>
            <a:endParaRPr lang="it-IT" dirty="0"/>
          </a:p>
        </p:txBody>
      </p:sp>
    </p:spTree>
    <p:extLst>
      <p:ext uri="{BB962C8B-B14F-4D97-AF65-F5344CB8AC3E}">
        <p14:creationId xmlns:p14="http://schemas.microsoft.com/office/powerpoint/2010/main" val="148924771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D</a:t>
            </a:r>
            <a:r>
              <a:rPr lang="it-IT" dirty="0" smtClean="0"/>
              <a:t>isuguaglianza e povertà: 5 indici</a:t>
            </a:r>
            <a:endParaRPr lang="it-IT" dirty="0"/>
          </a:p>
        </p:txBody>
      </p:sp>
      <p:sp>
        <p:nvSpPr>
          <p:cNvPr id="3" name="Segnaposto contenuto 2"/>
          <p:cNvSpPr>
            <a:spLocks noGrp="1"/>
          </p:cNvSpPr>
          <p:nvPr>
            <p:ph idx="1"/>
          </p:nvPr>
        </p:nvSpPr>
        <p:spPr/>
        <p:txBody>
          <a:bodyPr>
            <a:normAutofit/>
          </a:bodyPr>
          <a:lstStyle/>
          <a:p>
            <a:r>
              <a:rPr lang="it-IT" dirty="0" smtClean="0"/>
              <a:t>Disuguaglianza nei redditi disponibili (</a:t>
            </a:r>
            <a:r>
              <a:rPr lang="it-IT" dirty="0" err="1" smtClean="0"/>
              <a:t>Gini</a:t>
            </a:r>
            <a:r>
              <a:rPr lang="it-IT" dirty="0" smtClean="0"/>
              <a:t>)</a:t>
            </a:r>
          </a:p>
          <a:p>
            <a:r>
              <a:rPr lang="it-IT" dirty="0" smtClean="0"/>
              <a:t>Disuguaglianza nei redditi di mercato (</a:t>
            </a:r>
            <a:r>
              <a:rPr lang="it-IT" dirty="0" err="1" smtClean="0"/>
              <a:t>Gini</a:t>
            </a:r>
            <a:r>
              <a:rPr lang="it-IT" dirty="0" smtClean="0"/>
              <a:t>)</a:t>
            </a:r>
          </a:p>
          <a:p>
            <a:r>
              <a:rPr lang="it-IT" dirty="0" smtClean="0"/>
              <a:t>Povertà (relativa) prima dei trasferimenti</a:t>
            </a:r>
          </a:p>
          <a:p>
            <a:r>
              <a:rPr lang="it-IT" dirty="0" smtClean="0"/>
              <a:t>Povertà (relativa) dopo i trasferimenti</a:t>
            </a:r>
          </a:p>
          <a:p>
            <a:r>
              <a:rPr lang="it-IT" dirty="0" smtClean="0"/>
              <a:t>Reddito del 20% più ricco in rapporto a quello del 20%  più povero</a:t>
            </a:r>
          </a:p>
        </p:txBody>
      </p:sp>
    </p:spTree>
    <p:extLst>
      <p:ext uri="{BB962C8B-B14F-4D97-AF65-F5344CB8AC3E}">
        <p14:creationId xmlns:p14="http://schemas.microsoft.com/office/powerpoint/2010/main" val="79645209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Disuguaglianza nei redditi disponibili</a:t>
            </a:r>
            <a:br>
              <a:rPr lang="it-IT" dirty="0" smtClean="0"/>
            </a:br>
            <a:r>
              <a:rPr lang="it-IT" dirty="0" smtClean="0"/>
              <a:t>(indice </a:t>
            </a:r>
            <a:r>
              <a:rPr lang="it-IT" dirty="0" err="1" smtClean="0"/>
              <a:t>Gini</a:t>
            </a:r>
            <a:r>
              <a:rPr lang="it-IT" dirty="0" smtClean="0"/>
              <a:t>, dati OCSE) </a:t>
            </a:r>
            <a:endParaRPr lang="it-IT" dirty="0"/>
          </a:p>
        </p:txBody>
      </p:sp>
      <p:graphicFrame>
        <p:nvGraphicFramePr>
          <p:cNvPr id="4" name="Grafico 3"/>
          <p:cNvGraphicFramePr>
            <a:graphicFrameLocks/>
          </p:cNvGraphicFramePr>
          <p:nvPr>
            <p:extLst>
              <p:ext uri="{D42A27DB-BD31-4B8C-83A1-F6EECF244321}">
                <p14:modId xmlns:p14="http://schemas.microsoft.com/office/powerpoint/2010/main" val="640130653"/>
              </p:ext>
            </p:extLst>
          </p:nvPr>
        </p:nvGraphicFramePr>
        <p:xfrm>
          <a:off x="274620" y="1622425"/>
          <a:ext cx="8686800" cy="495027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2012779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Disuguaglianza nei redditi di mercato</a:t>
            </a:r>
            <a:br>
              <a:rPr lang="it-IT" dirty="0" smtClean="0"/>
            </a:br>
            <a:r>
              <a:rPr lang="it-IT" dirty="0" smtClean="0"/>
              <a:t>(indice </a:t>
            </a:r>
            <a:r>
              <a:rPr lang="it-IT" dirty="0" err="1" smtClean="0"/>
              <a:t>Gini</a:t>
            </a:r>
            <a:r>
              <a:rPr lang="it-IT" dirty="0" smtClean="0"/>
              <a:t>, dati OCSE) </a:t>
            </a:r>
            <a:endParaRPr lang="it-IT" dirty="0"/>
          </a:p>
        </p:txBody>
      </p:sp>
      <p:graphicFrame>
        <p:nvGraphicFramePr>
          <p:cNvPr id="4" name="Grafico 3"/>
          <p:cNvGraphicFramePr>
            <a:graphicFrameLocks/>
          </p:cNvGraphicFramePr>
          <p:nvPr>
            <p:extLst>
              <p:ext uri="{D42A27DB-BD31-4B8C-83A1-F6EECF244321}">
                <p14:modId xmlns:p14="http://schemas.microsoft.com/office/powerpoint/2010/main" val="1761378279"/>
              </p:ext>
            </p:extLst>
          </p:nvPr>
        </p:nvGraphicFramePr>
        <p:xfrm>
          <a:off x="171639" y="1647465"/>
          <a:ext cx="8822178" cy="499387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1834112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Povertà (relativa) prima dei trasferimenti </a:t>
            </a:r>
            <a:endParaRPr lang="it-IT" dirty="0"/>
          </a:p>
        </p:txBody>
      </p:sp>
      <p:graphicFrame>
        <p:nvGraphicFramePr>
          <p:cNvPr id="4" name="Grafico 3"/>
          <p:cNvGraphicFramePr>
            <a:graphicFrameLocks/>
          </p:cNvGraphicFramePr>
          <p:nvPr>
            <p:extLst>
              <p:ext uri="{D42A27DB-BD31-4B8C-83A1-F6EECF244321}">
                <p14:modId xmlns:p14="http://schemas.microsoft.com/office/powerpoint/2010/main" val="3315556727"/>
              </p:ext>
            </p:extLst>
          </p:nvPr>
        </p:nvGraphicFramePr>
        <p:xfrm>
          <a:off x="154474" y="2057399"/>
          <a:ext cx="8770688" cy="480060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7697413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Povertà (relativa) dopo i trasferimenti</a:t>
            </a:r>
            <a:endParaRPr lang="it-IT" dirty="0"/>
          </a:p>
        </p:txBody>
      </p:sp>
      <p:graphicFrame>
        <p:nvGraphicFramePr>
          <p:cNvPr id="4" name="Grafico 3"/>
          <p:cNvGraphicFramePr>
            <a:graphicFrameLocks/>
          </p:cNvGraphicFramePr>
          <p:nvPr>
            <p:extLst>
              <p:ext uri="{D42A27DB-BD31-4B8C-83A1-F6EECF244321}">
                <p14:modId xmlns:p14="http://schemas.microsoft.com/office/powerpoint/2010/main" val="3700411500"/>
              </p:ext>
            </p:extLst>
          </p:nvPr>
        </p:nvGraphicFramePr>
        <p:xfrm>
          <a:off x="137311" y="2057400"/>
          <a:ext cx="8873670" cy="465258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5511295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S80/S20</a:t>
            </a:r>
            <a:endParaRPr lang="it-IT" dirty="0"/>
          </a:p>
        </p:txBody>
      </p:sp>
      <p:graphicFrame>
        <p:nvGraphicFramePr>
          <p:cNvPr id="3" name="Grafico 2"/>
          <p:cNvGraphicFramePr>
            <a:graphicFrameLocks/>
          </p:cNvGraphicFramePr>
          <p:nvPr>
            <p:extLst>
              <p:ext uri="{D42A27DB-BD31-4B8C-83A1-F6EECF244321}">
                <p14:modId xmlns:p14="http://schemas.microsoft.com/office/powerpoint/2010/main" val="249473034"/>
              </p:ext>
            </p:extLst>
          </p:nvPr>
        </p:nvGraphicFramePr>
        <p:xfrm>
          <a:off x="223129" y="2057400"/>
          <a:ext cx="8667705" cy="460110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9577733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S80/S20</a:t>
            </a:r>
            <a:endParaRPr lang="it-IT" dirty="0"/>
          </a:p>
        </p:txBody>
      </p:sp>
      <p:graphicFrame>
        <p:nvGraphicFramePr>
          <p:cNvPr id="4" name="Grafico 3"/>
          <p:cNvGraphicFramePr>
            <a:graphicFrameLocks/>
          </p:cNvGraphicFramePr>
          <p:nvPr>
            <p:extLst>
              <p:ext uri="{D42A27DB-BD31-4B8C-83A1-F6EECF244321}">
                <p14:modId xmlns:p14="http://schemas.microsoft.com/office/powerpoint/2010/main" val="971026119"/>
              </p:ext>
            </p:extLst>
          </p:nvPr>
        </p:nvGraphicFramePr>
        <p:xfrm>
          <a:off x="457200" y="1647464"/>
          <a:ext cx="8272939" cy="497671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2203542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Commenti</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In </a:t>
            </a:r>
            <a:r>
              <a:rPr lang="it-IT" dirty="0"/>
              <a:t>molti paesi </a:t>
            </a:r>
            <a:r>
              <a:rPr lang="it-IT" dirty="0" smtClean="0"/>
              <a:t>non sembra essere cresciuta la quota di reddito (lordo) appropriata dall’1% più ricco della popolazione.</a:t>
            </a:r>
          </a:p>
          <a:p>
            <a:r>
              <a:rPr lang="it-IT" dirty="0" smtClean="0"/>
              <a:t>Comunque in molti casi si tratta di quote elevatissime o elevate: Usa circa 20%, Ita circa 10</a:t>
            </a:r>
            <a:r>
              <a:rPr lang="it-IT" dirty="0" smtClean="0"/>
              <a:t>%</a:t>
            </a:r>
          </a:p>
          <a:p>
            <a:r>
              <a:rPr lang="it-IT" dirty="0"/>
              <a:t>In qualche caso la povertà post- trasferimenti diminuisce mentre cresce la disuguaglianza. </a:t>
            </a:r>
          </a:p>
          <a:p>
            <a:r>
              <a:rPr lang="it-IT" dirty="0"/>
              <a:t>Quindi contano le modalità della redistribuzione (austerity). Ad esempio progressività dei sistemi fiscali</a:t>
            </a:r>
            <a:r>
              <a:rPr lang="is-IS" dirty="0"/>
              <a:t>… </a:t>
            </a:r>
            <a:endParaRPr lang="it-IT" dirty="0"/>
          </a:p>
          <a:p>
            <a:endParaRPr lang="it-IT" dirty="0" smtClean="0"/>
          </a:p>
          <a:p>
            <a:endParaRPr lang="it-IT" dirty="0" smtClean="0"/>
          </a:p>
        </p:txBody>
      </p:sp>
    </p:spTree>
    <p:extLst>
      <p:ext uri="{BB962C8B-B14F-4D97-AF65-F5344CB8AC3E}">
        <p14:creationId xmlns:p14="http://schemas.microsoft.com/office/powerpoint/2010/main" val="379223734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performance dell’Italia nel confronto con 11 paesi</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4253225670"/>
              </p:ext>
            </p:extLst>
          </p:nvPr>
        </p:nvGraphicFramePr>
        <p:xfrm>
          <a:off x="253165" y="2359388"/>
          <a:ext cx="8229600" cy="2577748"/>
        </p:xfrm>
        <a:graphic>
          <a:graphicData uri="http://schemas.openxmlformats.org/drawingml/2006/table">
            <a:tbl>
              <a:tblPr firstRow="1" bandRow="1">
                <a:tableStyleId>{5C22544A-7EE6-4342-B048-85BDC9FD1C3A}</a:tableStyleId>
              </a:tblPr>
              <a:tblGrid>
                <a:gridCol w="6198435"/>
                <a:gridCol w="2031165"/>
              </a:tblGrid>
              <a:tr h="733708">
                <a:tc>
                  <a:txBody>
                    <a:bodyPr/>
                    <a:lstStyle/>
                    <a:p>
                      <a:pPr algn="l"/>
                      <a:endParaRPr lang="it-IT" dirty="0"/>
                    </a:p>
                  </a:txBody>
                  <a:tcPr/>
                </a:tc>
                <a:tc>
                  <a:txBody>
                    <a:bodyPr/>
                    <a:lstStyle/>
                    <a:p>
                      <a:pPr algn="ctr"/>
                      <a:endParaRPr lang="it-IT"/>
                    </a:p>
                  </a:txBody>
                  <a:tcPr/>
                </a:tc>
              </a:tr>
              <a:tr h="370840">
                <a:tc>
                  <a:txBody>
                    <a:bodyPr/>
                    <a:lstStyle/>
                    <a:p>
                      <a:pPr algn="l" fontAlgn="b"/>
                      <a:r>
                        <a:rPr lang="it-IT" sz="2400" b="0" i="0" u="none" strike="noStrike" dirty="0" smtClean="0">
                          <a:solidFill>
                            <a:srgbClr val="000000"/>
                          </a:solidFill>
                          <a:effectLst/>
                          <a:latin typeface="Calibri"/>
                        </a:rPr>
                        <a:t>Indicatori </a:t>
                      </a:r>
                      <a:r>
                        <a:rPr lang="it-IT" sz="2400" b="0" i="0" u="none" strike="noStrike" dirty="0">
                          <a:solidFill>
                            <a:srgbClr val="000000"/>
                          </a:solidFill>
                          <a:effectLst/>
                          <a:latin typeface="Calibri"/>
                        </a:rPr>
                        <a:t>migliorati</a:t>
                      </a:r>
                    </a:p>
                  </a:txBody>
                  <a:tcPr marL="0" marR="0" marT="0" marB="0" anchor="b"/>
                </a:tc>
                <a:tc>
                  <a:txBody>
                    <a:bodyPr/>
                    <a:lstStyle/>
                    <a:p>
                      <a:pPr algn="ctr" fontAlgn="b"/>
                      <a:r>
                        <a:rPr lang="it-IT" sz="2400" b="0" i="0" u="none" strike="noStrike" dirty="0">
                          <a:solidFill>
                            <a:srgbClr val="000000"/>
                          </a:solidFill>
                          <a:effectLst/>
                          <a:latin typeface="Calibri"/>
                        </a:rPr>
                        <a:t>0</a:t>
                      </a:r>
                    </a:p>
                  </a:txBody>
                  <a:tcPr marL="0" marR="0" marT="0" marB="0" anchor="b"/>
                </a:tc>
              </a:tr>
              <a:tr h="370840">
                <a:tc>
                  <a:txBody>
                    <a:bodyPr/>
                    <a:lstStyle/>
                    <a:p>
                      <a:pPr algn="l" fontAlgn="b"/>
                      <a:r>
                        <a:rPr lang="it-IT" sz="2400" b="0" i="0" u="none" strike="noStrike" dirty="0">
                          <a:solidFill>
                            <a:srgbClr val="000000"/>
                          </a:solidFill>
                          <a:effectLst/>
                          <a:latin typeface="Calibri"/>
                        </a:rPr>
                        <a:t>Miglior posizione nelle variazioni </a:t>
                      </a:r>
                      <a:r>
                        <a:rPr lang="it-IT" sz="2400" b="0" i="0" u="none" strike="noStrike" dirty="0" smtClean="0">
                          <a:solidFill>
                            <a:srgbClr val="000000"/>
                          </a:solidFill>
                          <a:effectLst/>
                          <a:latin typeface="Calibri"/>
                        </a:rPr>
                        <a:t> degli indicatori</a:t>
                      </a:r>
                      <a:endParaRPr lang="it-IT" sz="2400" b="0" i="0" u="none" strike="noStrike" dirty="0">
                        <a:solidFill>
                          <a:srgbClr val="000000"/>
                        </a:solidFill>
                        <a:effectLst/>
                        <a:latin typeface="Calibri"/>
                      </a:endParaRPr>
                    </a:p>
                  </a:txBody>
                  <a:tcPr marL="0" marR="0" marT="0" marB="0" anchor="b"/>
                </a:tc>
                <a:tc>
                  <a:txBody>
                    <a:bodyPr/>
                    <a:lstStyle/>
                    <a:p>
                      <a:pPr algn="ctr" fontAlgn="b"/>
                      <a:r>
                        <a:rPr lang="it-IT" sz="2400" b="0" i="0" u="none" strike="noStrike" dirty="0">
                          <a:solidFill>
                            <a:srgbClr val="000000"/>
                          </a:solidFill>
                          <a:effectLst/>
                          <a:latin typeface="Calibri"/>
                        </a:rPr>
                        <a:t>6°</a:t>
                      </a:r>
                    </a:p>
                  </a:txBody>
                  <a:tcPr marL="0" marR="0" marT="0" marB="0" anchor="b"/>
                </a:tc>
              </a:tr>
              <a:tr h="370840">
                <a:tc>
                  <a:txBody>
                    <a:bodyPr/>
                    <a:lstStyle/>
                    <a:p>
                      <a:pPr algn="l" fontAlgn="b"/>
                      <a:r>
                        <a:rPr lang="it-IT" sz="2400" b="0" i="0" u="none" strike="noStrike" dirty="0">
                          <a:solidFill>
                            <a:srgbClr val="000000"/>
                          </a:solidFill>
                          <a:effectLst/>
                          <a:latin typeface="Calibri"/>
                        </a:rPr>
                        <a:t>Numero posizioni migliori nella classifica nel 2014 rispetto a 2008</a:t>
                      </a:r>
                    </a:p>
                  </a:txBody>
                  <a:tcPr marL="0" marR="0" marT="0" marB="0" anchor="b"/>
                </a:tc>
                <a:tc>
                  <a:txBody>
                    <a:bodyPr/>
                    <a:lstStyle/>
                    <a:p>
                      <a:pPr algn="ctr" fontAlgn="b"/>
                      <a:r>
                        <a:rPr lang="it-IT" sz="2400" b="0" i="0" u="none" strike="noStrike" dirty="0">
                          <a:solidFill>
                            <a:srgbClr val="000000"/>
                          </a:solidFill>
                          <a:effectLst/>
                          <a:latin typeface="Calibri"/>
                        </a:rPr>
                        <a:t>0</a:t>
                      </a:r>
                    </a:p>
                  </a:txBody>
                  <a:tcPr marL="0" marR="0" marT="0" marB="0" anchor="b"/>
                </a:tc>
              </a:tr>
              <a:tr h="370840">
                <a:tc>
                  <a:txBody>
                    <a:bodyPr/>
                    <a:lstStyle/>
                    <a:p>
                      <a:pPr algn="l" fontAlgn="b"/>
                      <a:r>
                        <a:rPr lang="it-IT" sz="2400" b="0" i="0" u="none" strike="noStrike" dirty="0">
                          <a:solidFill>
                            <a:srgbClr val="000000"/>
                          </a:solidFill>
                          <a:effectLst/>
                          <a:latin typeface="Calibri"/>
                        </a:rPr>
                        <a:t>Migliore </a:t>
                      </a:r>
                      <a:r>
                        <a:rPr lang="it-IT" sz="2400" b="0" i="0" u="none" strike="noStrike" dirty="0" smtClean="0">
                          <a:solidFill>
                            <a:srgbClr val="000000"/>
                          </a:solidFill>
                          <a:effectLst/>
                          <a:latin typeface="Calibri"/>
                        </a:rPr>
                        <a:t>posizione in graduatoria </a:t>
                      </a:r>
                      <a:r>
                        <a:rPr lang="it-IT" sz="2400" b="0" i="0" u="none" strike="noStrike" dirty="0">
                          <a:solidFill>
                            <a:srgbClr val="000000"/>
                          </a:solidFill>
                          <a:effectLst/>
                          <a:latin typeface="Calibri"/>
                        </a:rPr>
                        <a:t>nel </a:t>
                      </a:r>
                      <a:r>
                        <a:rPr lang="it-IT" sz="2400" b="0" i="0" u="none" strike="noStrike" dirty="0" smtClean="0">
                          <a:solidFill>
                            <a:srgbClr val="000000"/>
                          </a:solidFill>
                          <a:effectLst/>
                          <a:latin typeface="Calibri"/>
                        </a:rPr>
                        <a:t>2014 </a:t>
                      </a:r>
                      <a:endParaRPr lang="it-IT" sz="2400" b="0" i="0" u="none" strike="noStrike" dirty="0">
                        <a:solidFill>
                          <a:srgbClr val="000000"/>
                        </a:solidFill>
                        <a:effectLst/>
                        <a:latin typeface="Calibri"/>
                      </a:endParaRPr>
                    </a:p>
                  </a:txBody>
                  <a:tcPr marL="0" marR="0" marT="0" marB="0" anchor="b"/>
                </a:tc>
                <a:tc>
                  <a:txBody>
                    <a:bodyPr/>
                    <a:lstStyle/>
                    <a:p>
                      <a:pPr algn="ctr" fontAlgn="b"/>
                      <a:r>
                        <a:rPr lang="it-IT" sz="2400" b="0" i="0" u="none" strike="noStrike" dirty="0">
                          <a:solidFill>
                            <a:srgbClr val="000000"/>
                          </a:solidFill>
                          <a:effectLst/>
                          <a:latin typeface="Calibri"/>
                        </a:rPr>
                        <a:t>8°</a:t>
                      </a:r>
                    </a:p>
                  </a:txBody>
                  <a:tcPr marL="0" marR="0" marT="0" marB="0" anchor="b"/>
                </a:tc>
              </a:tr>
            </a:tbl>
          </a:graphicData>
        </a:graphic>
      </p:graphicFrame>
    </p:spTree>
    <p:extLst>
      <p:ext uri="{BB962C8B-B14F-4D97-AF65-F5344CB8AC3E}">
        <p14:creationId xmlns:p14="http://schemas.microsoft.com/office/powerpoint/2010/main" val="27611711"/>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Ma</a:t>
            </a:r>
            <a:r>
              <a:rPr lang="is-IS" dirty="0" smtClean="0"/>
              <a:t>…</a:t>
            </a:r>
            <a:endParaRPr lang="it-IT" dirty="0"/>
          </a:p>
        </p:txBody>
      </p:sp>
      <p:sp>
        <p:nvSpPr>
          <p:cNvPr id="3" name="Segnaposto contenuto 2"/>
          <p:cNvSpPr>
            <a:spLocks noGrp="1"/>
          </p:cNvSpPr>
          <p:nvPr>
            <p:ph idx="1"/>
          </p:nvPr>
        </p:nvSpPr>
        <p:spPr/>
        <p:txBody>
          <a:bodyPr/>
          <a:lstStyle/>
          <a:p>
            <a:r>
              <a:rPr lang="it-IT" dirty="0" smtClean="0"/>
              <a:t>Si tratta di cambiamenti contenuti</a:t>
            </a:r>
          </a:p>
          <a:p>
            <a:r>
              <a:rPr lang="it-IT" dirty="0" smtClean="0"/>
              <a:t>In qualche caso il dato del 2014 è leggermente migliore di quello del 2012 o 2013:  il </a:t>
            </a:r>
            <a:r>
              <a:rPr lang="it-IT" dirty="0" err="1" smtClean="0"/>
              <a:t>Gini</a:t>
            </a:r>
            <a:r>
              <a:rPr lang="it-IT" dirty="0" smtClean="0"/>
              <a:t> dei redditi di mercato era 51,4% nel 2012 ora è 51,2%; quello dei redditi disponibili 33% contro 32,6%.</a:t>
            </a:r>
          </a:p>
          <a:p>
            <a:r>
              <a:rPr lang="it-IT" dirty="0" smtClean="0"/>
              <a:t>Però, la povertà peggiora costantemente </a:t>
            </a:r>
            <a:endParaRPr lang="it-IT" dirty="0"/>
          </a:p>
        </p:txBody>
      </p:sp>
    </p:spTree>
    <p:extLst>
      <p:ext uri="{BB962C8B-B14F-4D97-AF65-F5344CB8AC3E}">
        <p14:creationId xmlns:p14="http://schemas.microsoft.com/office/powerpoint/2010/main" val="28320661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5 domande </a:t>
            </a:r>
            <a:endParaRPr lang="it-IT" dirty="0"/>
          </a:p>
        </p:txBody>
      </p:sp>
      <p:sp>
        <p:nvSpPr>
          <p:cNvPr id="3" name="Segnaposto contenuto 2"/>
          <p:cNvSpPr>
            <a:spLocks noGrp="1"/>
          </p:cNvSpPr>
          <p:nvPr>
            <p:ph idx="1"/>
          </p:nvPr>
        </p:nvSpPr>
        <p:spPr/>
        <p:txBody>
          <a:bodyPr>
            <a:normAutofit lnSpcReduction="10000"/>
          </a:bodyPr>
          <a:lstStyle/>
          <a:p>
            <a:r>
              <a:rPr lang="it-IT" dirty="0" smtClean="0"/>
              <a:t>Qual è la performance (comparata) dell’Italia nell’occupazione/disoccupazione negli ultimi anni?</a:t>
            </a:r>
          </a:p>
          <a:p>
            <a:r>
              <a:rPr lang="it-IT" dirty="0" smtClean="0"/>
              <a:t>Qual è l’andamento della disuguaglianza e della povertà?</a:t>
            </a:r>
          </a:p>
          <a:p>
            <a:r>
              <a:rPr lang="it-IT" dirty="0" smtClean="0"/>
              <a:t>Qual è la situazione delle Marche?</a:t>
            </a:r>
          </a:p>
          <a:p>
            <a:r>
              <a:rPr lang="it-IT" dirty="0" smtClean="0"/>
              <a:t>Quale la responsabilità dell’austerity?</a:t>
            </a:r>
          </a:p>
          <a:p>
            <a:r>
              <a:rPr lang="it-IT" dirty="0" smtClean="0"/>
              <a:t>Cosa possiamo aspettarci dalla crescita economica? </a:t>
            </a:r>
            <a:endParaRPr lang="it-IT" dirty="0"/>
          </a:p>
        </p:txBody>
      </p:sp>
    </p:spTree>
    <p:extLst>
      <p:ext uri="{BB962C8B-B14F-4D97-AF65-F5344CB8AC3E}">
        <p14:creationId xmlns:p14="http://schemas.microsoft.com/office/powerpoint/2010/main" val="261382590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10305"/>
            <a:ext cx="8229600" cy="1143000"/>
          </a:xfrm>
        </p:spPr>
        <p:txBody>
          <a:bodyPr/>
          <a:lstStyle/>
          <a:p>
            <a:r>
              <a:rPr lang="it-IT" dirty="0" smtClean="0"/>
              <a:t>Qualche altra informazione</a:t>
            </a:r>
            <a:endParaRPr lang="it-IT" dirty="0"/>
          </a:p>
        </p:txBody>
      </p:sp>
    </p:spTree>
    <p:extLst>
      <p:ext uri="{BB962C8B-B14F-4D97-AF65-F5344CB8AC3E}">
        <p14:creationId xmlns:p14="http://schemas.microsoft.com/office/powerpoint/2010/main" val="4154385558"/>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199" y="132202"/>
            <a:ext cx="8324913" cy="1738218"/>
          </a:xfrm>
        </p:spPr>
        <p:txBody>
          <a:bodyPr>
            <a:noAutofit/>
          </a:bodyPr>
          <a:lstStyle/>
          <a:p>
            <a:r>
              <a:rPr lang="it-IT" sz="2400" i="1" dirty="0" smtClean="0">
                <a:solidFill>
                  <a:srgbClr val="008000"/>
                </a:solidFill>
              </a:rPr>
              <a:t>La quota </a:t>
            </a:r>
            <a:r>
              <a:rPr lang="it-IT" sz="2400" i="1" dirty="0">
                <a:solidFill>
                  <a:srgbClr val="008000"/>
                </a:solidFill>
              </a:rPr>
              <a:t>di </a:t>
            </a:r>
            <a:r>
              <a:rPr lang="it-IT" sz="2400" i="1" dirty="0" err="1">
                <a:solidFill>
                  <a:srgbClr val="008000"/>
                </a:solidFill>
              </a:rPr>
              <a:t>working</a:t>
            </a:r>
            <a:r>
              <a:rPr lang="it-IT" sz="2400" i="1" dirty="0">
                <a:solidFill>
                  <a:srgbClr val="008000"/>
                </a:solidFill>
              </a:rPr>
              <a:t> </a:t>
            </a:r>
            <a:r>
              <a:rPr lang="it-IT" sz="2400" i="1" dirty="0" err="1">
                <a:solidFill>
                  <a:srgbClr val="008000"/>
                </a:solidFill>
              </a:rPr>
              <a:t>poor</a:t>
            </a:r>
            <a:r>
              <a:rPr lang="it-IT" sz="2400" i="1" dirty="0">
                <a:solidFill>
                  <a:srgbClr val="008000"/>
                </a:solidFill>
              </a:rPr>
              <a:t> fra i lavoratori dipendenti privati in </a:t>
            </a:r>
            <a:r>
              <a:rPr lang="it-IT" sz="2400" i="1" dirty="0" smtClean="0">
                <a:solidFill>
                  <a:srgbClr val="008000"/>
                </a:solidFill>
              </a:rPr>
              <a:t>Italia, 25</a:t>
            </a:r>
            <a:r>
              <a:rPr lang="it-IT" sz="2400" i="1" dirty="0">
                <a:solidFill>
                  <a:srgbClr val="008000"/>
                </a:solidFill>
              </a:rPr>
              <a:t>-</a:t>
            </a:r>
            <a:r>
              <a:rPr lang="it-IT" sz="2400" i="1" dirty="0" smtClean="0">
                <a:solidFill>
                  <a:srgbClr val="008000"/>
                </a:solidFill>
              </a:rPr>
              <a:t>54 anni</a:t>
            </a:r>
            <a:br>
              <a:rPr lang="it-IT" sz="2400" i="1" dirty="0" smtClean="0">
                <a:solidFill>
                  <a:srgbClr val="008000"/>
                </a:solidFill>
              </a:rPr>
            </a:br>
            <a:r>
              <a:rPr lang="it-IT" sz="1800" dirty="0" smtClean="0">
                <a:solidFill>
                  <a:schemeClr val="bg1">
                    <a:lumMod val="50000"/>
                  </a:schemeClr>
                </a:solidFill>
              </a:rPr>
              <a:t> E</a:t>
            </a:r>
            <a:r>
              <a:rPr lang="it-IT" sz="1800" dirty="0">
                <a:solidFill>
                  <a:schemeClr val="bg1">
                    <a:lumMod val="50000"/>
                  </a:schemeClr>
                </a:solidFill>
              </a:rPr>
              <a:t>’ </a:t>
            </a:r>
            <a:r>
              <a:rPr lang="it-IT" sz="1800" dirty="0" err="1">
                <a:solidFill>
                  <a:schemeClr val="bg1">
                    <a:lumMod val="50000"/>
                  </a:schemeClr>
                </a:solidFill>
              </a:rPr>
              <a:t>working</a:t>
            </a:r>
            <a:r>
              <a:rPr lang="it-IT" sz="1800" dirty="0">
                <a:solidFill>
                  <a:schemeClr val="bg1">
                    <a:lumMod val="50000"/>
                  </a:schemeClr>
                </a:solidFill>
              </a:rPr>
              <a:t> </a:t>
            </a:r>
            <a:r>
              <a:rPr lang="it-IT" sz="1800" dirty="0" err="1">
                <a:solidFill>
                  <a:schemeClr val="bg1">
                    <a:lumMod val="50000"/>
                  </a:schemeClr>
                </a:solidFill>
              </a:rPr>
              <a:t>poor</a:t>
            </a:r>
            <a:r>
              <a:rPr lang="it-IT" sz="1800" dirty="0">
                <a:solidFill>
                  <a:schemeClr val="bg1">
                    <a:lumMod val="50000"/>
                  </a:schemeClr>
                </a:solidFill>
              </a:rPr>
              <a:t> chi ha una retribuzione inferiore al 60% della corrispondente retribuzione mediana</a:t>
            </a:r>
            <a:r>
              <a:rPr lang="it-IT" sz="1800" dirty="0" smtClean="0">
                <a:solidFill>
                  <a:schemeClr val="bg1">
                    <a:lumMod val="50000"/>
                  </a:schemeClr>
                </a:solidFill>
              </a:rPr>
              <a:t>. </a:t>
            </a:r>
            <a:br>
              <a:rPr lang="it-IT" sz="1800" dirty="0" smtClean="0">
                <a:solidFill>
                  <a:schemeClr val="bg1">
                    <a:lumMod val="50000"/>
                  </a:schemeClr>
                </a:solidFill>
              </a:rPr>
            </a:br>
            <a:r>
              <a:rPr lang="it-IT" sz="1800" dirty="0" smtClean="0">
                <a:solidFill>
                  <a:schemeClr val="bg1">
                    <a:lumMod val="50000"/>
                  </a:schemeClr>
                </a:solidFill>
              </a:rPr>
              <a:t>Fonte: Elaborazioni su dati AD-SILC </a:t>
            </a:r>
            <a:r>
              <a:rPr lang="it-IT" sz="1800" b="1" dirty="0" smtClean="0">
                <a:solidFill>
                  <a:schemeClr val="bg1">
                    <a:lumMod val="50000"/>
                  </a:schemeClr>
                </a:solidFill>
              </a:rPr>
              <a:t/>
            </a:r>
            <a:br>
              <a:rPr lang="it-IT" sz="1800" b="1" dirty="0" smtClean="0">
                <a:solidFill>
                  <a:schemeClr val="bg1">
                    <a:lumMod val="50000"/>
                  </a:schemeClr>
                </a:solidFill>
              </a:rPr>
            </a:br>
            <a:endParaRPr lang="it-IT" sz="1800" dirty="0">
              <a:solidFill>
                <a:schemeClr val="bg1">
                  <a:lumMod val="50000"/>
                </a:schemeClr>
              </a:solidFill>
            </a:endParaRPr>
          </a:p>
        </p:txBody>
      </p:sp>
      <p:pic>
        <p:nvPicPr>
          <p:cNvPr id="4" name="Immagine 3"/>
          <p:cNvPicPr/>
          <p:nvPr/>
        </p:nvPicPr>
        <p:blipFill>
          <a:blip r:embed="rId2" cstate="print"/>
          <a:srcRect/>
          <a:stretch>
            <a:fillRect/>
          </a:stretch>
        </p:blipFill>
        <p:spPr bwMode="auto">
          <a:xfrm>
            <a:off x="247534" y="2109303"/>
            <a:ext cx="8534579" cy="4748697"/>
          </a:xfrm>
          <a:prstGeom prst="rect">
            <a:avLst/>
          </a:prstGeom>
          <a:noFill/>
          <a:ln w="9525">
            <a:noFill/>
            <a:miter lim="800000"/>
            <a:headEnd/>
            <a:tailEnd/>
          </a:ln>
        </p:spPr>
      </p:pic>
    </p:spTree>
    <p:extLst>
      <p:ext uri="{BB962C8B-B14F-4D97-AF65-F5344CB8AC3E}">
        <p14:creationId xmlns:p14="http://schemas.microsoft.com/office/powerpoint/2010/main" val="556261255"/>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8860"/>
            <a:ext cx="8229600" cy="1143000"/>
          </a:xfrm>
        </p:spPr>
        <p:txBody>
          <a:bodyPr>
            <a:normAutofit fontScale="90000"/>
          </a:bodyPr>
          <a:lstStyle/>
          <a:p>
            <a:r>
              <a:rPr lang="it-IT" dirty="0" smtClean="0"/>
              <a:t>Il disagio finanziario del 25% più povero </a:t>
            </a:r>
            <a:endParaRPr lang="it-IT" dirty="0"/>
          </a:p>
        </p:txBody>
      </p:sp>
      <p:pic>
        <p:nvPicPr>
          <p:cNvPr id="4" name="Immagine 3"/>
          <p:cNvPicPr>
            <a:picLocks noChangeAspect="1"/>
          </p:cNvPicPr>
          <p:nvPr/>
        </p:nvPicPr>
        <p:blipFill>
          <a:blip r:embed="rId2"/>
          <a:stretch>
            <a:fillRect/>
          </a:stretch>
        </p:blipFill>
        <p:spPr>
          <a:xfrm>
            <a:off x="63500" y="1353256"/>
            <a:ext cx="9080500" cy="5054600"/>
          </a:xfrm>
          <a:prstGeom prst="rect">
            <a:avLst/>
          </a:prstGeom>
        </p:spPr>
      </p:pic>
    </p:spTree>
    <p:extLst>
      <p:ext uri="{BB962C8B-B14F-4D97-AF65-F5344CB8AC3E}">
        <p14:creationId xmlns:p14="http://schemas.microsoft.com/office/powerpoint/2010/main" val="3303646577"/>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Crescita dei salari e della produttività </a:t>
            </a:r>
            <a:endParaRPr lang="it-IT" dirty="0"/>
          </a:p>
        </p:txBody>
      </p:sp>
      <p:pic>
        <p:nvPicPr>
          <p:cNvPr id="4" name="Immagine 3"/>
          <p:cNvPicPr>
            <a:picLocks noChangeAspect="1"/>
          </p:cNvPicPr>
          <p:nvPr/>
        </p:nvPicPr>
        <p:blipFill>
          <a:blip r:embed="rId2"/>
          <a:stretch>
            <a:fillRect/>
          </a:stretch>
        </p:blipFill>
        <p:spPr>
          <a:xfrm>
            <a:off x="0" y="1876778"/>
            <a:ext cx="9093200" cy="4991100"/>
          </a:xfrm>
          <a:prstGeom prst="rect">
            <a:avLst/>
          </a:prstGeom>
        </p:spPr>
      </p:pic>
    </p:spTree>
    <p:extLst>
      <p:ext uri="{BB962C8B-B14F-4D97-AF65-F5344CB8AC3E}">
        <p14:creationId xmlns:p14="http://schemas.microsoft.com/office/powerpoint/2010/main" val="3561973884"/>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53534" y="2391304"/>
            <a:ext cx="8229600" cy="1143000"/>
          </a:xfrm>
        </p:spPr>
        <p:txBody>
          <a:bodyPr/>
          <a:lstStyle/>
          <a:p>
            <a:r>
              <a:rPr lang="it-IT" dirty="0" smtClean="0"/>
              <a:t>La disuguaglianza nelle regioni</a:t>
            </a:r>
            <a:endParaRPr lang="it-IT" dirty="0"/>
          </a:p>
        </p:txBody>
      </p:sp>
    </p:spTree>
    <p:extLst>
      <p:ext uri="{BB962C8B-B14F-4D97-AF65-F5344CB8AC3E}">
        <p14:creationId xmlns:p14="http://schemas.microsoft.com/office/powerpoint/2010/main" val="2081408735"/>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8856"/>
            <a:ext cx="8229600" cy="1143000"/>
          </a:xfrm>
        </p:spPr>
        <p:txBody>
          <a:bodyPr/>
          <a:lstStyle/>
          <a:p>
            <a:r>
              <a:rPr lang="it-IT" dirty="0" smtClean="0"/>
              <a:t>La disuguaglianza nelle regioni</a:t>
            </a:r>
            <a:endParaRPr lang="it-IT" dirty="0"/>
          </a:p>
        </p:txBody>
      </p:sp>
      <p:graphicFrame>
        <p:nvGraphicFramePr>
          <p:cNvPr id="4" name="Grafico 3"/>
          <p:cNvGraphicFramePr>
            <a:graphicFrameLocks noGrp="1"/>
          </p:cNvGraphicFramePr>
          <p:nvPr>
            <p:extLst>
              <p:ext uri="{D42A27DB-BD31-4B8C-83A1-F6EECF244321}">
                <p14:modId xmlns:p14="http://schemas.microsoft.com/office/powerpoint/2010/main" val="4270036228"/>
              </p:ext>
            </p:extLst>
          </p:nvPr>
        </p:nvGraphicFramePr>
        <p:xfrm>
          <a:off x="455712" y="1171856"/>
          <a:ext cx="8231088" cy="534010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57645752"/>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Gli effetti dell’austerità</a:t>
            </a:r>
            <a:endParaRPr lang="it-IT" dirty="0"/>
          </a:p>
        </p:txBody>
      </p:sp>
      <p:sp>
        <p:nvSpPr>
          <p:cNvPr id="3" name="Segnaposto contenuto 2"/>
          <p:cNvSpPr>
            <a:spLocks noGrp="1"/>
          </p:cNvSpPr>
          <p:nvPr>
            <p:ph idx="1"/>
          </p:nvPr>
        </p:nvSpPr>
        <p:spPr/>
        <p:txBody>
          <a:bodyPr>
            <a:normAutofit fontScale="85000" lnSpcReduction="20000"/>
          </a:bodyPr>
          <a:lstStyle/>
          <a:p>
            <a:r>
              <a:rPr lang="it-IT" dirty="0" smtClean="0"/>
              <a:t>Alcuni studi (Schneider et al., </a:t>
            </a:r>
            <a:r>
              <a:rPr lang="it-IT" dirty="0" err="1" smtClean="0"/>
              <a:t>Applied</a:t>
            </a:r>
            <a:r>
              <a:rPr lang="it-IT" dirty="0" smtClean="0"/>
              <a:t> </a:t>
            </a:r>
            <a:r>
              <a:rPr lang="it-IT" dirty="0" err="1" smtClean="0"/>
              <a:t>Economic</a:t>
            </a:r>
            <a:r>
              <a:rPr lang="it-IT" dirty="0" smtClean="0"/>
              <a:t> </a:t>
            </a:r>
            <a:r>
              <a:rPr lang="it-IT" dirty="0" err="1" smtClean="0"/>
              <a:t>Letters</a:t>
            </a:r>
            <a:r>
              <a:rPr lang="it-IT" dirty="0" smtClean="0"/>
              <a:t> </a:t>
            </a:r>
            <a:r>
              <a:rPr lang="it-IT" dirty="0"/>
              <a:t>2017</a:t>
            </a:r>
            <a:r>
              <a:rPr lang="it-IT" dirty="0" smtClean="0"/>
              <a:t>) </a:t>
            </a:r>
            <a:r>
              <a:rPr lang="it-IT" dirty="0"/>
              <a:t>trovano che </a:t>
            </a:r>
            <a:r>
              <a:rPr lang="it-IT" dirty="0" smtClean="0"/>
              <a:t>in generale l’austerità accresce la </a:t>
            </a:r>
            <a:r>
              <a:rPr lang="it-IT" dirty="0"/>
              <a:t>disuguaglianza al top </a:t>
            </a:r>
            <a:r>
              <a:rPr lang="it-IT" dirty="0" smtClean="0"/>
              <a:t>mentre </a:t>
            </a:r>
            <a:r>
              <a:rPr lang="it-IT" dirty="0"/>
              <a:t>può diminuire quella </a:t>
            </a:r>
            <a:r>
              <a:rPr lang="it-IT" dirty="0" smtClean="0"/>
              <a:t>al bottom, ed il primo effetto è più marcato</a:t>
            </a:r>
          </a:p>
          <a:p>
            <a:r>
              <a:rPr lang="it-IT" dirty="0" smtClean="0"/>
              <a:t>Se questo </a:t>
            </a:r>
            <a:r>
              <a:rPr lang="it-IT" dirty="0"/>
              <a:t>avviene con </a:t>
            </a:r>
            <a:r>
              <a:rPr lang="it-IT" dirty="0" smtClean="0"/>
              <a:t>povertà </a:t>
            </a:r>
            <a:r>
              <a:rPr lang="it-IT" dirty="0"/>
              <a:t>crescente </a:t>
            </a:r>
            <a:r>
              <a:rPr lang="it-IT" dirty="0" smtClean="0"/>
              <a:t>è probabile che la disuguaglianza al bottom si riduca perché scende chi sta (un po’)  meglio, non viceversa </a:t>
            </a:r>
          </a:p>
          <a:p>
            <a:r>
              <a:rPr lang="it-IT" dirty="0" smtClean="0"/>
              <a:t>La maggiore disuguaglianza al top probabilmente dipende soprattutto dalla caduta dei redditi più bassi tra i più alti</a:t>
            </a:r>
            <a:endParaRPr lang="it-IT" dirty="0"/>
          </a:p>
          <a:p>
            <a:r>
              <a:rPr lang="it-IT" dirty="0" smtClean="0"/>
              <a:t>Comunque gli effetti dell’austerità dipendono da come è realizzata: tagli alle spese, aumenti di tasse, ecc. </a:t>
            </a:r>
            <a:endParaRPr lang="it-IT" dirty="0"/>
          </a:p>
          <a:p>
            <a:endParaRPr lang="it-IT" dirty="0"/>
          </a:p>
        </p:txBody>
      </p:sp>
    </p:spTree>
    <p:extLst>
      <p:ext uri="{BB962C8B-B14F-4D97-AF65-F5344CB8AC3E}">
        <p14:creationId xmlns:p14="http://schemas.microsoft.com/office/powerpoint/2010/main" val="184992961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Modelli di austerità </a:t>
            </a:r>
            <a:endParaRPr lang="it-IT" dirty="0"/>
          </a:p>
        </p:txBody>
      </p:sp>
      <p:sp>
        <p:nvSpPr>
          <p:cNvPr id="3" name="Segnaposto contenuto 2"/>
          <p:cNvSpPr>
            <a:spLocks noGrp="1"/>
          </p:cNvSpPr>
          <p:nvPr>
            <p:ph idx="1"/>
          </p:nvPr>
        </p:nvSpPr>
        <p:spPr/>
        <p:txBody>
          <a:bodyPr>
            <a:normAutofit fontScale="92500"/>
          </a:bodyPr>
          <a:lstStyle/>
          <a:p>
            <a:r>
              <a:rPr lang="it-IT" dirty="0" smtClean="0"/>
              <a:t>L’austerità </a:t>
            </a:r>
            <a:r>
              <a:rPr lang="it-IT" dirty="0"/>
              <a:t>può incidere sulla redistribuzione ma anche sui redditi di mercato e la </a:t>
            </a:r>
            <a:r>
              <a:rPr lang="it-IT" dirty="0" smtClean="0"/>
              <a:t>disuguaglianza </a:t>
            </a:r>
            <a:r>
              <a:rPr lang="it-IT" dirty="0"/>
              <a:t>di mercato, </a:t>
            </a:r>
            <a:r>
              <a:rPr lang="it-IT" dirty="0" smtClean="0"/>
              <a:t>principalmente attraverso la disoccupazione </a:t>
            </a:r>
            <a:r>
              <a:rPr lang="it-IT" dirty="0"/>
              <a:t>ma </a:t>
            </a:r>
            <a:r>
              <a:rPr lang="it-IT" dirty="0" smtClean="0"/>
              <a:t>anche  il contenimento </a:t>
            </a:r>
            <a:r>
              <a:rPr lang="it-IT" dirty="0"/>
              <a:t>dei redditi più bassi. </a:t>
            </a:r>
            <a:endParaRPr lang="it-IT" dirty="0" smtClean="0"/>
          </a:p>
          <a:p>
            <a:r>
              <a:rPr lang="it-IT" dirty="0" smtClean="0"/>
              <a:t>L’ austerità recente (soprattutto tagli alla spesa) non aiuta </a:t>
            </a:r>
            <a:r>
              <a:rPr lang="it-IT" dirty="0"/>
              <a:t>le povertà e </a:t>
            </a:r>
            <a:r>
              <a:rPr lang="it-IT" dirty="0" smtClean="0"/>
              <a:t>neanche </a:t>
            </a:r>
            <a:r>
              <a:rPr lang="it-IT" dirty="0"/>
              <a:t>le disuguaglianze.  </a:t>
            </a:r>
            <a:endParaRPr lang="it-IT" dirty="0" smtClean="0"/>
          </a:p>
          <a:p>
            <a:r>
              <a:rPr lang="it-IT" dirty="0" smtClean="0"/>
              <a:t>Possibile </a:t>
            </a:r>
            <a:r>
              <a:rPr lang="it-IT" dirty="0"/>
              <a:t>un miglioramento dei conti pubblici senza questi danni? </a:t>
            </a:r>
            <a:endParaRPr lang="it-IT" dirty="0" smtClean="0"/>
          </a:p>
          <a:p>
            <a:endParaRPr lang="it-IT" dirty="0"/>
          </a:p>
        </p:txBody>
      </p:sp>
    </p:spTree>
    <p:extLst>
      <p:ext uri="{BB962C8B-B14F-4D97-AF65-F5344CB8AC3E}">
        <p14:creationId xmlns:p14="http://schemas.microsoft.com/office/powerpoint/2010/main" val="124618564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tagli al welfare e la disuguaglianza</a:t>
            </a:r>
            <a:endParaRPr lang="it-IT" dirty="0"/>
          </a:p>
        </p:txBody>
      </p:sp>
      <p:sp>
        <p:nvSpPr>
          <p:cNvPr id="3" name="Segnaposto contenuto 2"/>
          <p:cNvSpPr>
            <a:spLocks noGrp="1"/>
          </p:cNvSpPr>
          <p:nvPr>
            <p:ph idx="1"/>
          </p:nvPr>
        </p:nvSpPr>
        <p:spPr/>
        <p:txBody>
          <a:bodyPr>
            <a:normAutofit fontScale="92500"/>
          </a:bodyPr>
          <a:lstStyle/>
          <a:p>
            <a:pPr lvl="0"/>
            <a:r>
              <a:rPr lang="it-IT" dirty="0" smtClean="0"/>
              <a:t>Se l’austerità è realizzata con taglio alla spesa sociale possono esservi effetti sulla disuguaglianza non colti dai tradizionali indicatori</a:t>
            </a:r>
          </a:p>
          <a:p>
            <a:pPr lvl="0"/>
            <a:r>
              <a:rPr lang="it-IT" dirty="0" smtClean="0"/>
              <a:t>Esempio: se taglio le imposte personali e “privatizzo” il welfare l’indicatore può segnalare una riduzione di disuguaglianze (per la riduzione delle tasse sui meno abbienti) ma tenendo conto dei maggiori costi privati di Welfare si tratta di una riduzione “fittizia”. </a:t>
            </a:r>
          </a:p>
          <a:p>
            <a:endParaRPr lang="it-IT" dirty="0"/>
          </a:p>
        </p:txBody>
      </p:sp>
    </p:spTree>
    <p:extLst>
      <p:ext uri="{BB962C8B-B14F-4D97-AF65-F5344CB8AC3E}">
        <p14:creationId xmlns:p14="http://schemas.microsoft.com/office/powerpoint/2010/main" val="342073298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33338"/>
            <a:ext cx="8229600" cy="1143000"/>
          </a:xfrm>
        </p:spPr>
        <p:txBody>
          <a:bodyPr/>
          <a:lstStyle/>
          <a:p>
            <a:r>
              <a:rPr lang="it-IT" dirty="0" smtClean="0"/>
              <a:t>Può esistere austerity egualitaria?</a:t>
            </a:r>
            <a:endParaRPr lang="it-IT" dirty="0"/>
          </a:p>
        </p:txBody>
      </p:sp>
      <p:sp>
        <p:nvSpPr>
          <p:cNvPr id="3" name="Segnaposto contenuto 2"/>
          <p:cNvSpPr>
            <a:spLocks noGrp="1"/>
          </p:cNvSpPr>
          <p:nvPr>
            <p:ph idx="1"/>
          </p:nvPr>
        </p:nvSpPr>
        <p:spPr>
          <a:xfrm>
            <a:off x="457200" y="1016000"/>
            <a:ext cx="8547100" cy="5842000"/>
          </a:xfrm>
        </p:spPr>
        <p:txBody>
          <a:bodyPr>
            <a:noAutofit/>
          </a:bodyPr>
          <a:lstStyle/>
          <a:p>
            <a:r>
              <a:rPr lang="it-IT" sz="2800" dirty="0" smtClean="0"/>
              <a:t>Gli effetti sul reddito di una variazione delle imposte sono minori di quelli di una corrispondente variazione della spesa pubblica</a:t>
            </a:r>
          </a:p>
          <a:p>
            <a:r>
              <a:rPr lang="it-IT" sz="2800" dirty="0" smtClean="0"/>
              <a:t>Quindi uguali variazioni  di imposte e spesa pubblica provocano aumento del reddito e questo può aversi anche se le imposte crescono un po’ più della spesa, cioè con benefici per il saldo primario</a:t>
            </a:r>
          </a:p>
          <a:p>
            <a:r>
              <a:rPr lang="it-IT" sz="2800" dirty="0" smtClean="0"/>
              <a:t>L’occupazione potrebbe crescere e se le imposte ricadono soprattutto sui più ricchi anche  la disuguaglianza nei redditi disponibili potrà diminuire, ecc. </a:t>
            </a:r>
          </a:p>
          <a:p>
            <a:r>
              <a:rPr lang="it-IT" sz="2800" dirty="0" smtClean="0"/>
              <a:t>Ma questa sembra fantascienza anzi, scienza fantastica</a:t>
            </a:r>
            <a:endParaRPr lang="it-IT" sz="2800" dirty="0"/>
          </a:p>
        </p:txBody>
      </p:sp>
    </p:spTree>
    <p:extLst>
      <p:ext uri="{BB962C8B-B14F-4D97-AF65-F5344CB8AC3E}">
        <p14:creationId xmlns:p14="http://schemas.microsoft.com/office/powerpoint/2010/main" val="275704915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904875"/>
            <a:ext cx="8369300" cy="3794125"/>
          </a:xfrm>
        </p:spPr>
        <p:txBody>
          <a:bodyPr>
            <a:normAutofit/>
          </a:bodyPr>
          <a:lstStyle/>
          <a:p>
            <a:r>
              <a:rPr lang="it-IT" dirty="0" smtClean="0"/>
              <a:t>Tassi di </a:t>
            </a:r>
            <a:r>
              <a:rPr lang="it-IT" dirty="0" smtClean="0"/>
              <a:t>disoccupazione </a:t>
            </a:r>
            <a:r>
              <a:rPr lang="it-IT" dirty="0" smtClean="0"/>
              <a:t>in Europa </a:t>
            </a:r>
            <a:r>
              <a:rPr lang="it-IT" dirty="0" smtClean="0"/>
              <a:t>e variazione </a:t>
            </a:r>
            <a:r>
              <a:rPr lang="it-IT" dirty="0" smtClean="0"/>
              <a:t>tra il 2013 e il 2016.</a:t>
            </a:r>
            <a:br>
              <a:rPr lang="it-IT" dirty="0" smtClean="0"/>
            </a:br>
            <a:r>
              <a:rPr lang="it-IT" dirty="0"/>
              <a:t/>
            </a:r>
            <a:br>
              <a:rPr lang="it-IT" dirty="0"/>
            </a:br>
            <a:r>
              <a:rPr lang="it-IT" sz="2000" dirty="0" smtClean="0"/>
              <a:t>Fonte: </a:t>
            </a:r>
            <a:r>
              <a:rPr lang="it-IT" sz="2000" dirty="0" err="1" smtClean="0"/>
              <a:t>Employment</a:t>
            </a:r>
            <a:r>
              <a:rPr lang="it-IT" sz="2000" dirty="0" smtClean="0"/>
              <a:t> and social </a:t>
            </a:r>
            <a:r>
              <a:rPr lang="it-IT" sz="2000" dirty="0" err="1" smtClean="0"/>
              <a:t>development</a:t>
            </a:r>
            <a:r>
              <a:rPr lang="it-IT" sz="2000" dirty="0" smtClean="0"/>
              <a:t> in Europe, 2017  </a:t>
            </a:r>
            <a:endParaRPr lang="it-IT" sz="2000" dirty="0"/>
          </a:p>
        </p:txBody>
      </p:sp>
    </p:spTree>
    <p:extLst>
      <p:ext uri="{BB962C8B-B14F-4D97-AF65-F5344CB8AC3E}">
        <p14:creationId xmlns:p14="http://schemas.microsoft.com/office/powerpoint/2010/main" val="3341280579"/>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Le disuguaglianze e i livelli di attività </a:t>
            </a:r>
            <a:endParaRPr lang="it-IT" dirty="0"/>
          </a:p>
        </p:txBody>
      </p:sp>
      <p:sp>
        <p:nvSpPr>
          <p:cNvPr id="3" name="Segnaposto contenuto 2"/>
          <p:cNvSpPr>
            <a:spLocks noGrp="1"/>
          </p:cNvSpPr>
          <p:nvPr>
            <p:ph idx="1"/>
          </p:nvPr>
        </p:nvSpPr>
        <p:spPr/>
        <p:txBody>
          <a:bodyPr>
            <a:normAutofit/>
          </a:bodyPr>
          <a:lstStyle/>
          <a:p>
            <a:r>
              <a:rPr lang="it-IT" dirty="0" smtClean="0"/>
              <a:t>Non è automatico l’effetto positivo di un allentamento del vincolo di bilancio sulla disuguaglianza</a:t>
            </a:r>
          </a:p>
          <a:p>
            <a:r>
              <a:rPr lang="it-IT" dirty="0" smtClean="0"/>
              <a:t>E non è automatico l’effetto positivo della crescita economica sulla disuguaglianza</a:t>
            </a:r>
            <a:endParaRPr lang="it-IT" dirty="0"/>
          </a:p>
          <a:p>
            <a:r>
              <a:rPr lang="it-IT" dirty="0" smtClean="0"/>
              <a:t>Uno sguardo agli anni precedenti la crisi del 2007</a:t>
            </a:r>
            <a:r>
              <a:rPr lang="is-IS" dirty="0" smtClean="0"/>
              <a:t>…...</a:t>
            </a:r>
            <a:endParaRPr lang="it-IT" dirty="0"/>
          </a:p>
        </p:txBody>
      </p:sp>
    </p:spTree>
    <p:extLst>
      <p:ext uri="{BB962C8B-B14F-4D97-AF65-F5344CB8AC3E}">
        <p14:creationId xmlns:p14="http://schemas.microsoft.com/office/powerpoint/2010/main" val="236828397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4294967295"/>
            <p:extLst>
              <p:ext uri="{D42A27DB-BD31-4B8C-83A1-F6EECF244321}">
                <p14:modId xmlns:p14="http://schemas.microsoft.com/office/powerpoint/2010/main" val="4106748752"/>
              </p:ext>
            </p:extLst>
          </p:nvPr>
        </p:nvGraphicFramePr>
        <p:xfrm>
          <a:off x="1" y="908724"/>
          <a:ext cx="9143999" cy="5760637"/>
        </p:xfrm>
        <a:graphic>
          <a:graphicData uri="http://schemas.openxmlformats.org/drawingml/2006/table">
            <a:tbl>
              <a:tblPr firstRow="1" bandRow="1">
                <a:tableStyleId>{5C22544A-7EE6-4342-B048-85BDC9FD1C3A}</a:tableStyleId>
              </a:tblPr>
              <a:tblGrid>
                <a:gridCol w="2797328"/>
                <a:gridCol w="2974116"/>
                <a:gridCol w="285708"/>
                <a:gridCol w="3086847"/>
              </a:tblGrid>
              <a:tr h="495814">
                <a:tc>
                  <a:txBody>
                    <a:bodyPr/>
                    <a:lstStyle/>
                    <a:p>
                      <a:pPr algn="l" fontAlgn="ctr"/>
                      <a:r>
                        <a:rPr lang="it-IT" sz="1800" b="0" i="0" u="none" strike="noStrike" dirty="0">
                          <a:solidFill>
                            <a:srgbClr val="000000"/>
                          </a:solidFill>
                          <a:effectLst/>
                          <a:latin typeface="American Typewriter"/>
                          <a:cs typeface="American Typewriter"/>
                        </a:rPr>
                        <a:t> </a:t>
                      </a:r>
                    </a:p>
                  </a:txBody>
                  <a:tcPr marL="12700" marR="12700" marT="12700" marB="0" anchor="ctr"/>
                </a:tc>
                <a:tc gridSpan="2">
                  <a:txBody>
                    <a:bodyPr/>
                    <a:lstStyle/>
                    <a:p>
                      <a:pPr algn="ctr" fontAlgn="ctr"/>
                      <a:r>
                        <a:rPr lang="it-IT" sz="1800" b="1" i="0" u="none" strike="noStrike" dirty="0">
                          <a:solidFill>
                            <a:srgbClr val="000090"/>
                          </a:solidFill>
                          <a:effectLst/>
                          <a:latin typeface="American Typewriter"/>
                          <a:cs typeface="American Typewriter"/>
                        </a:rPr>
                        <a:t>USA (dollari)</a:t>
                      </a:r>
                    </a:p>
                  </a:txBody>
                  <a:tcPr marL="12700" marR="12700" marT="12700" marB="0" anchor="ctr"/>
                </a:tc>
                <a:tc hMerge="1">
                  <a:txBody>
                    <a:bodyPr/>
                    <a:lstStyle/>
                    <a:p>
                      <a:pPr algn="ctr" fontAlgn="ctr"/>
                      <a:endParaRPr lang="it-IT" sz="1800" b="1" i="0" u="none" strike="noStrike" dirty="0">
                        <a:solidFill>
                          <a:srgbClr val="000090"/>
                        </a:solidFill>
                        <a:effectLst/>
                        <a:latin typeface="American Typewriter"/>
                        <a:cs typeface="American Typewriter"/>
                      </a:endParaRPr>
                    </a:p>
                  </a:txBody>
                  <a:tcPr marL="12700" marR="12700" marT="12700" marB="0" anchor="ctr"/>
                </a:tc>
                <a:tc>
                  <a:txBody>
                    <a:bodyPr/>
                    <a:lstStyle/>
                    <a:p>
                      <a:pPr algn="ctr" fontAlgn="ctr"/>
                      <a:r>
                        <a:rPr lang="it-IT" sz="1800" b="1" i="0" u="none" strike="noStrike" dirty="0">
                          <a:solidFill>
                            <a:srgbClr val="000090"/>
                          </a:solidFill>
                          <a:effectLst/>
                          <a:latin typeface="American Typewriter"/>
                          <a:cs typeface="American Typewriter"/>
                        </a:rPr>
                        <a:t>ITALIA (euro)</a:t>
                      </a:r>
                    </a:p>
                  </a:txBody>
                  <a:tcPr marL="12700" marR="12700" marT="12700" marB="0" anchor="ctr"/>
                </a:tc>
              </a:tr>
              <a:tr h="495814">
                <a:tc>
                  <a:txBody>
                    <a:bodyPr/>
                    <a:lstStyle/>
                    <a:p>
                      <a:pPr algn="l" fontAlgn="ctr"/>
                      <a:r>
                        <a:rPr lang="it-IT" sz="1800" b="0" i="0" u="none" strike="noStrike" dirty="0">
                          <a:solidFill>
                            <a:srgbClr val="000000"/>
                          </a:solidFill>
                          <a:effectLst/>
                          <a:latin typeface="American Typewriter"/>
                          <a:cs typeface="American Typewriter"/>
                        </a:rPr>
                        <a:t> </a:t>
                      </a:r>
                    </a:p>
                  </a:txBody>
                  <a:tcPr marL="12700" marR="12700" marT="12700" marB="0" anchor="ctr"/>
                </a:tc>
                <a:tc gridSpan="3">
                  <a:txBody>
                    <a:bodyPr/>
                    <a:lstStyle/>
                    <a:p>
                      <a:pPr algn="ctr" fontAlgn="ctr"/>
                      <a:r>
                        <a:rPr lang="it-IT" sz="1800" b="0" i="0" u="none" strike="noStrike" dirty="0">
                          <a:solidFill>
                            <a:srgbClr val="3366FF"/>
                          </a:solidFill>
                          <a:effectLst/>
                          <a:latin typeface="American Typewriter"/>
                          <a:cs typeface="American Typewriter"/>
                        </a:rPr>
                        <a:t>reddito medio dell’1% più ricco</a:t>
                      </a:r>
                    </a:p>
                  </a:txBody>
                  <a:tcPr marL="12700" marR="12700" marT="12700" marB="0" anchor="ctr"/>
                </a:tc>
                <a:tc hMerge="1">
                  <a:txBody>
                    <a:bodyPr/>
                    <a:lstStyle/>
                    <a:p>
                      <a:endParaRPr lang="it-IT"/>
                    </a:p>
                  </a:txBody>
                  <a:tcPr/>
                </a:tc>
                <a:tc hMerge="1">
                  <a:txBody>
                    <a:bodyPr/>
                    <a:lstStyle/>
                    <a:p>
                      <a:endParaRPr lang="it-IT"/>
                    </a:p>
                  </a:txBody>
                  <a:tcPr/>
                </a:tc>
              </a:tr>
              <a:tr h="495814">
                <a:tc>
                  <a:txBody>
                    <a:bodyPr/>
                    <a:lstStyle/>
                    <a:p>
                      <a:pPr algn="r" fontAlgn="ctr"/>
                      <a:r>
                        <a:rPr lang="it-IT" sz="1800" b="0" i="0" u="none" strike="noStrike" dirty="0">
                          <a:solidFill>
                            <a:srgbClr val="0000FF"/>
                          </a:solidFill>
                          <a:effectLst/>
                          <a:latin typeface="American Typewriter"/>
                          <a:cs typeface="American Typewriter"/>
                        </a:rPr>
                        <a:t>1980</a:t>
                      </a:r>
                    </a:p>
                  </a:txBody>
                  <a:tcPr marL="12700" marR="12700" marT="12700" marB="0" anchor="ctr"/>
                </a:tc>
                <a:tc>
                  <a:txBody>
                    <a:bodyPr/>
                    <a:lstStyle/>
                    <a:p>
                      <a:pPr algn="ctr" fontAlgn="ctr"/>
                      <a:r>
                        <a:rPr lang="it-IT" sz="1800" b="0" i="0" u="none" strike="noStrike" dirty="0" smtClean="0">
                          <a:solidFill>
                            <a:srgbClr val="000000"/>
                          </a:solidFill>
                          <a:effectLst/>
                          <a:latin typeface="American Typewriter"/>
                          <a:cs typeface="American Typewriter"/>
                        </a:rPr>
                        <a:t>355.000</a:t>
                      </a:r>
                      <a:endParaRPr lang="it-IT" sz="1800" b="0" i="0" u="none" strike="noStrike" dirty="0">
                        <a:solidFill>
                          <a:srgbClr val="000000"/>
                        </a:solidFill>
                        <a:effectLst/>
                        <a:latin typeface="American Typewriter"/>
                        <a:cs typeface="American Typewriter"/>
                      </a:endParaRPr>
                    </a:p>
                  </a:txBody>
                  <a:tcPr marL="12700" marR="12700" marT="12700" marB="0" anchor="ctr"/>
                </a:tc>
                <a:tc gridSpan="2">
                  <a:txBody>
                    <a:bodyPr/>
                    <a:lstStyle/>
                    <a:p>
                      <a:pPr algn="ctr" fontAlgn="ctr"/>
                      <a:r>
                        <a:rPr lang="it-IT" sz="1800" b="0" i="0" u="none" strike="noStrike" dirty="0" smtClean="0">
                          <a:solidFill>
                            <a:srgbClr val="000000"/>
                          </a:solidFill>
                          <a:effectLst/>
                          <a:latin typeface="American Typewriter"/>
                          <a:cs typeface="American Typewriter"/>
                        </a:rPr>
                        <a:t>94.000</a:t>
                      </a:r>
                      <a:endParaRPr lang="it-IT" sz="1800" b="0" i="0" u="none" strike="noStrike" dirty="0">
                        <a:solidFill>
                          <a:srgbClr val="000000"/>
                        </a:solidFill>
                        <a:effectLst/>
                        <a:latin typeface="American Typewriter"/>
                        <a:cs typeface="American Typewriter"/>
                      </a:endParaRPr>
                    </a:p>
                  </a:txBody>
                  <a:tcPr marL="12700" marR="12700" marT="12700" marB="0" anchor="ctr"/>
                </a:tc>
                <a:tc hMerge="1">
                  <a:txBody>
                    <a:bodyPr/>
                    <a:lstStyle/>
                    <a:p>
                      <a:pPr algn="ctr" fontAlgn="ctr"/>
                      <a:endParaRPr lang="it-IT" sz="1800" b="0" i="0" u="none" strike="noStrike" dirty="0">
                        <a:solidFill>
                          <a:srgbClr val="000000"/>
                        </a:solidFill>
                        <a:effectLst/>
                        <a:latin typeface="American Typewriter"/>
                        <a:cs typeface="American Typewriter"/>
                      </a:endParaRPr>
                    </a:p>
                  </a:txBody>
                  <a:tcPr/>
                </a:tc>
              </a:tr>
              <a:tr h="495814">
                <a:tc>
                  <a:txBody>
                    <a:bodyPr/>
                    <a:lstStyle/>
                    <a:p>
                      <a:pPr algn="r" fontAlgn="ctr"/>
                      <a:r>
                        <a:rPr lang="it-IT" sz="1800" b="0" i="0" u="none" strike="noStrike" dirty="0">
                          <a:solidFill>
                            <a:srgbClr val="0000FF"/>
                          </a:solidFill>
                          <a:effectLst/>
                          <a:latin typeface="American Typewriter"/>
                          <a:cs typeface="American Typewriter"/>
                        </a:rPr>
                        <a:t>2007</a:t>
                      </a:r>
                    </a:p>
                  </a:txBody>
                  <a:tcPr marL="12700" marR="12700" marT="12700" marB="0" anchor="ctr"/>
                </a:tc>
                <a:tc>
                  <a:txBody>
                    <a:bodyPr/>
                    <a:lstStyle/>
                    <a:p>
                      <a:pPr algn="ctr" fontAlgn="ctr"/>
                      <a:r>
                        <a:rPr lang="it-IT" sz="1800" b="0" i="0" u="none" strike="noStrike" dirty="0" smtClean="0">
                          <a:solidFill>
                            <a:srgbClr val="000000"/>
                          </a:solidFill>
                          <a:effectLst/>
                          <a:latin typeface="American Typewriter"/>
                          <a:cs typeface="American Typewriter"/>
                        </a:rPr>
                        <a:t>1.057.000</a:t>
                      </a:r>
                      <a:endParaRPr lang="it-IT" sz="1800" b="0" i="0" u="none" strike="noStrike" dirty="0">
                        <a:solidFill>
                          <a:srgbClr val="000000"/>
                        </a:solidFill>
                        <a:effectLst/>
                        <a:latin typeface="American Typewriter"/>
                        <a:cs typeface="American Typewriter"/>
                      </a:endParaRPr>
                    </a:p>
                  </a:txBody>
                  <a:tcPr marL="12700" marR="12700" marT="12700" marB="0" anchor="ctr"/>
                </a:tc>
                <a:tc gridSpan="2">
                  <a:txBody>
                    <a:bodyPr/>
                    <a:lstStyle/>
                    <a:p>
                      <a:pPr algn="ctr" fontAlgn="ctr"/>
                      <a:r>
                        <a:rPr lang="it-IT" sz="1800" b="0" i="0" u="none" strike="noStrike" dirty="0" smtClean="0">
                          <a:solidFill>
                            <a:srgbClr val="000000"/>
                          </a:solidFill>
                          <a:effectLst/>
                          <a:latin typeface="American Typewriter"/>
                          <a:cs typeface="American Typewriter"/>
                        </a:rPr>
                        <a:t>180.000</a:t>
                      </a:r>
                      <a:endParaRPr lang="it-IT" sz="1800" b="0" i="0" u="none" strike="noStrike" dirty="0">
                        <a:solidFill>
                          <a:srgbClr val="000000"/>
                        </a:solidFill>
                        <a:effectLst/>
                        <a:latin typeface="American Typewriter"/>
                        <a:cs typeface="American Typewriter"/>
                      </a:endParaRPr>
                    </a:p>
                  </a:txBody>
                  <a:tcPr marL="12700" marR="12700" marT="12700" marB="0" anchor="ctr"/>
                </a:tc>
                <a:tc hMerge="1">
                  <a:txBody>
                    <a:bodyPr/>
                    <a:lstStyle/>
                    <a:p>
                      <a:pPr algn="ctr" fontAlgn="ctr"/>
                      <a:endParaRPr lang="it-IT" sz="1800" b="0" i="0" u="none" strike="noStrike" dirty="0">
                        <a:solidFill>
                          <a:srgbClr val="000000"/>
                        </a:solidFill>
                        <a:effectLst/>
                        <a:latin typeface="American Typewriter"/>
                        <a:cs typeface="American Typewriter"/>
                      </a:endParaRPr>
                    </a:p>
                  </a:txBody>
                  <a:tcPr/>
                </a:tc>
              </a:tr>
              <a:tr h="750513">
                <a:tc>
                  <a:txBody>
                    <a:bodyPr/>
                    <a:lstStyle/>
                    <a:p>
                      <a:pPr algn="l" fontAlgn="ctr"/>
                      <a:r>
                        <a:rPr lang="it-IT" sz="1800" b="0" i="1" u="none" strike="noStrike">
                          <a:solidFill>
                            <a:srgbClr val="000000"/>
                          </a:solidFill>
                          <a:effectLst/>
                          <a:latin typeface="American Typewriter"/>
                          <a:cs typeface="American Typewriter"/>
                        </a:rPr>
                        <a:t>variazione 1980/2007</a:t>
                      </a:r>
                    </a:p>
                  </a:txBody>
                  <a:tcPr marL="12700" marR="12700" marT="12700" marB="0" anchor="ctr"/>
                </a:tc>
                <a:tc>
                  <a:txBody>
                    <a:bodyPr/>
                    <a:lstStyle/>
                    <a:p>
                      <a:pPr algn="r" fontAlgn="ctr"/>
                      <a:r>
                        <a:rPr lang="it-IT" sz="1800" b="0" i="1" u="none" strike="noStrike" dirty="0">
                          <a:solidFill>
                            <a:srgbClr val="000000"/>
                          </a:solidFill>
                          <a:effectLst/>
                          <a:latin typeface="American Typewriter"/>
                          <a:cs typeface="American Typewriter"/>
                        </a:rPr>
                        <a:t>197,50%</a:t>
                      </a:r>
                    </a:p>
                  </a:txBody>
                  <a:tcPr marL="12700" marR="12700" marT="12700" marB="0" anchor="ctr"/>
                </a:tc>
                <a:tc gridSpan="2">
                  <a:txBody>
                    <a:bodyPr/>
                    <a:lstStyle/>
                    <a:p>
                      <a:pPr algn="r" fontAlgn="ctr"/>
                      <a:r>
                        <a:rPr lang="it-IT" sz="1800" b="0" i="1" u="none" strike="noStrike" dirty="0">
                          <a:solidFill>
                            <a:srgbClr val="000000"/>
                          </a:solidFill>
                          <a:effectLst/>
                          <a:latin typeface="American Typewriter"/>
                          <a:cs typeface="American Typewriter"/>
                        </a:rPr>
                        <a:t>91,60%</a:t>
                      </a:r>
                    </a:p>
                  </a:txBody>
                  <a:tcPr marL="12700" marR="12700" marT="12700" marB="0" anchor="ctr"/>
                </a:tc>
                <a:tc hMerge="1">
                  <a:txBody>
                    <a:bodyPr/>
                    <a:lstStyle/>
                    <a:p>
                      <a:pPr algn="r" fontAlgn="ctr"/>
                      <a:endParaRPr lang="it-IT" sz="1800" b="0" i="1" u="none" strike="noStrike" dirty="0">
                        <a:solidFill>
                          <a:srgbClr val="000000"/>
                        </a:solidFill>
                        <a:effectLst/>
                        <a:latin typeface="American Typewriter"/>
                        <a:cs typeface="American Typewriter"/>
                      </a:endParaRPr>
                    </a:p>
                  </a:txBody>
                  <a:tcPr/>
                </a:tc>
              </a:tr>
              <a:tr h="495814">
                <a:tc>
                  <a:txBody>
                    <a:bodyPr/>
                    <a:lstStyle/>
                    <a:p>
                      <a:pPr algn="l" fontAlgn="ctr"/>
                      <a:r>
                        <a:rPr lang="it-IT" sz="1800" b="0" i="0" u="none" strike="noStrike">
                          <a:solidFill>
                            <a:srgbClr val="000000"/>
                          </a:solidFill>
                          <a:effectLst/>
                          <a:latin typeface="American Typewriter"/>
                          <a:cs typeface="American Typewriter"/>
                        </a:rPr>
                        <a:t> </a:t>
                      </a:r>
                    </a:p>
                  </a:txBody>
                  <a:tcPr marL="12700" marR="12700" marT="12700" marB="0" anchor="ctr"/>
                </a:tc>
                <a:tc gridSpan="3">
                  <a:txBody>
                    <a:bodyPr/>
                    <a:lstStyle/>
                    <a:p>
                      <a:pPr algn="ctr" fontAlgn="ctr"/>
                      <a:r>
                        <a:rPr lang="it-IT" sz="1800" b="0" i="0" u="none" strike="noStrike" dirty="0">
                          <a:solidFill>
                            <a:srgbClr val="3366FF"/>
                          </a:solidFill>
                          <a:effectLst/>
                          <a:latin typeface="American Typewriter"/>
                          <a:cs typeface="American Typewriter"/>
                        </a:rPr>
                        <a:t>reddito medio della popolazione</a:t>
                      </a:r>
                    </a:p>
                  </a:txBody>
                  <a:tcPr marL="12700" marR="12700" marT="12700" marB="0" anchor="ctr"/>
                </a:tc>
                <a:tc hMerge="1">
                  <a:txBody>
                    <a:bodyPr/>
                    <a:lstStyle/>
                    <a:p>
                      <a:endParaRPr lang="it-IT"/>
                    </a:p>
                  </a:txBody>
                  <a:tcPr/>
                </a:tc>
                <a:tc hMerge="1">
                  <a:txBody>
                    <a:bodyPr/>
                    <a:lstStyle/>
                    <a:p>
                      <a:endParaRPr lang="it-IT"/>
                    </a:p>
                  </a:txBody>
                  <a:tcPr/>
                </a:tc>
              </a:tr>
              <a:tr h="495814">
                <a:tc>
                  <a:txBody>
                    <a:bodyPr/>
                    <a:lstStyle/>
                    <a:p>
                      <a:pPr algn="r" fontAlgn="ctr"/>
                      <a:r>
                        <a:rPr lang="it-IT" sz="1800" b="0" i="0" u="none" strike="noStrike" dirty="0">
                          <a:solidFill>
                            <a:srgbClr val="0000FF"/>
                          </a:solidFill>
                          <a:effectLst/>
                          <a:latin typeface="American Typewriter"/>
                          <a:cs typeface="American Typewriter"/>
                        </a:rPr>
                        <a:t>1980</a:t>
                      </a:r>
                    </a:p>
                  </a:txBody>
                  <a:tcPr marL="12700" marR="12700" marT="12700" marB="0" anchor="ctr"/>
                </a:tc>
                <a:tc>
                  <a:txBody>
                    <a:bodyPr/>
                    <a:lstStyle/>
                    <a:p>
                      <a:pPr algn="ctr" fontAlgn="ctr"/>
                      <a:r>
                        <a:rPr lang="it-IT" sz="1800" b="0" i="0" u="none" strike="noStrike" dirty="0" smtClean="0">
                          <a:solidFill>
                            <a:srgbClr val="000000"/>
                          </a:solidFill>
                          <a:effectLst/>
                          <a:latin typeface="American Typewriter"/>
                          <a:cs typeface="American Typewriter"/>
                        </a:rPr>
                        <a:t>44.000</a:t>
                      </a:r>
                      <a:endParaRPr lang="it-IT" sz="1800" b="0" i="0" u="none" strike="noStrike" dirty="0">
                        <a:solidFill>
                          <a:srgbClr val="000000"/>
                        </a:solidFill>
                        <a:effectLst/>
                        <a:latin typeface="American Typewriter"/>
                        <a:cs typeface="American Typewriter"/>
                      </a:endParaRPr>
                    </a:p>
                  </a:txBody>
                  <a:tcPr marL="12700" marR="12700" marT="12700" marB="0" anchor="ctr"/>
                </a:tc>
                <a:tc gridSpan="2">
                  <a:txBody>
                    <a:bodyPr/>
                    <a:lstStyle/>
                    <a:p>
                      <a:pPr algn="ctr" fontAlgn="ctr"/>
                      <a:r>
                        <a:rPr lang="it-IT" sz="1800" b="0" i="0" u="none" strike="noStrike" dirty="0" smtClean="0">
                          <a:solidFill>
                            <a:srgbClr val="000000"/>
                          </a:solidFill>
                          <a:effectLst/>
                          <a:latin typeface="American Typewriter"/>
                          <a:cs typeface="American Typewriter"/>
                        </a:rPr>
                        <a:t>14.000</a:t>
                      </a:r>
                      <a:endParaRPr lang="it-IT" sz="1800" b="0" i="0" u="none" strike="noStrike" dirty="0">
                        <a:solidFill>
                          <a:srgbClr val="000000"/>
                        </a:solidFill>
                        <a:effectLst/>
                        <a:latin typeface="American Typewriter"/>
                        <a:cs typeface="American Typewriter"/>
                      </a:endParaRPr>
                    </a:p>
                  </a:txBody>
                  <a:tcPr marL="12700" marR="12700" marT="12700" marB="0" anchor="ctr"/>
                </a:tc>
                <a:tc hMerge="1">
                  <a:txBody>
                    <a:bodyPr/>
                    <a:lstStyle/>
                    <a:p>
                      <a:pPr algn="ctr" fontAlgn="ctr"/>
                      <a:endParaRPr lang="it-IT" sz="1800" b="0" i="0" u="none" strike="noStrike" dirty="0">
                        <a:solidFill>
                          <a:srgbClr val="000000"/>
                        </a:solidFill>
                        <a:effectLst/>
                        <a:latin typeface="American Typewriter"/>
                        <a:cs typeface="American Typewriter"/>
                      </a:endParaRPr>
                    </a:p>
                  </a:txBody>
                  <a:tcPr/>
                </a:tc>
              </a:tr>
              <a:tr h="495814">
                <a:tc>
                  <a:txBody>
                    <a:bodyPr/>
                    <a:lstStyle/>
                    <a:p>
                      <a:pPr algn="r" fontAlgn="ctr"/>
                      <a:r>
                        <a:rPr lang="it-IT" sz="1800" b="0" i="0" u="none" strike="noStrike" dirty="0">
                          <a:solidFill>
                            <a:srgbClr val="0000FF"/>
                          </a:solidFill>
                          <a:effectLst/>
                          <a:latin typeface="American Typewriter"/>
                          <a:cs typeface="American Typewriter"/>
                        </a:rPr>
                        <a:t>2007</a:t>
                      </a:r>
                    </a:p>
                  </a:txBody>
                  <a:tcPr marL="12700" marR="12700" marT="12700" marB="0" anchor="ctr"/>
                </a:tc>
                <a:tc>
                  <a:txBody>
                    <a:bodyPr/>
                    <a:lstStyle/>
                    <a:p>
                      <a:pPr algn="ctr" fontAlgn="ctr"/>
                      <a:r>
                        <a:rPr lang="it-IT" sz="1800" b="0" i="0" u="none" strike="noStrike" dirty="0" smtClean="0">
                          <a:solidFill>
                            <a:srgbClr val="000000"/>
                          </a:solidFill>
                          <a:effectLst/>
                          <a:latin typeface="American Typewriter"/>
                          <a:cs typeface="American Typewriter"/>
                        </a:rPr>
                        <a:t>58.000</a:t>
                      </a:r>
                      <a:endParaRPr lang="it-IT" sz="1800" b="0" i="0" u="none" strike="noStrike" dirty="0">
                        <a:solidFill>
                          <a:srgbClr val="000000"/>
                        </a:solidFill>
                        <a:effectLst/>
                        <a:latin typeface="American Typewriter"/>
                        <a:cs typeface="American Typewriter"/>
                      </a:endParaRPr>
                    </a:p>
                  </a:txBody>
                  <a:tcPr marL="12700" marR="12700" marT="12700" marB="0" anchor="ctr"/>
                </a:tc>
                <a:tc gridSpan="2">
                  <a:txBody>
                    <a:bodyPr/>
                    <a:lstStyle/>
                    <a:p>
                      <a:pPr algn="ctr" fontAlgn="ctr"/>
                      <a:r>
                        <a:rPr lang="it-IT" sz="1800" b="0" i="0" u="none" strike="noStrike" dirty="0" smtClean="0">
                          <a:solidFill>
                            <a:srgbClr val="000000"/>
                          </a:solidFill>
                          <a:effectLst/>
                          <a:latin typeface="American Typewriter"/>
                          <a:cs typeface="American Typewriter"/>
                        </a:rPr>
                        <a:t>18.000</a:t>
                      </a:r>
                      <a:endParaRPr lang="it-IT" sz="1800" b="0" i="0" u="none" strike="noStrike" dirty="0">
                        <a:solidFill>
                          <a:srgbClr val="000000"/>
                        </a:solidFill>
                        <a:effectLst/>
                        <a:latin typeface="American Typewriter"/>
                        <a:cs typeface="American Typewriter"/>
                      </a:endParaRPr>
                    </a:p>
                  </a:txBody>
                  <a:tcPr marL="12700" marR="12700" marT="12700" marB="0" anchor="ctr"/>
                </a:tc>
                <a:tc hMerge="1">
                  <a:txBody>
                    <a:bodyPr/>
                    <a:lstStyle/>
                    <a:p>
                      <a:pPr algn="ctr" fontAlgn="ctr"/>
                      <a:endParaRPr lang="it-IT" sz="1800" b="0" i="0" u="none" strike="noStrike" dirty="0">
                        <a:solidFill>
                          <a:srgbClr val="000000"/>
                        </a:solidFill>
                        <a:effectLst/>
                        <a:latin typeface="American Typewriter"/>
                        <a:cs typeface="American Typewriter"/>
                      </a:endParaRPr>
                    </a:p>
                  </a:txBody>
                  <a:tcPr/>
                </a:tc>
              </a:tr>
              <a:tr h="750513">
                <a:tc>
                  <a:txBody>
                    <a:bodyPr/>
                    <a:lstStyle/>
                    <a:p>
                      <a:pPr algn="l" fontAlgn="ctr"/>
                      <a:r>
                        <a:rPr lang="it-IT" sz="1800" b="0" i="1" u="none" strike="noStrike">
                          <a:solidFill>
                            <a:srgbClr val="000000"/>
                          </a:solidFill>
                          <a:effectLst/>
                          <a:latin typeface="American Typewriter"/>
                          <a:cs typeface="American Typewriter"/>
                        </a:rPr>
                        <a:t>variazione 1980/2007</a:t>
                      </a:r>
                    </a:p>
                  </a:txBody>
                  <a:tcPr marL="12700" marR="12700" marT="12700" marB="0" anchor="ctr"/>
                </a:tc>
                <a:tc>
                  <a:txBody>
                    <a:bodyPr/>
                    <a:lstStyle/>
                    <a:p>
                      <a:pPr algn="r" fontAlgn="ctr"/>
                      <a:r>
                        <a:rPr lang="it-IT" sz="1800" b="0" i="1" u="none" strike="noStrike" dirty="0">
                          <a:solidFill>
                            <a:srgbClr val="000000"/>
                          </a:solidFill>
                          <a:effectLst/>
                          <a:latin typeface="American Typewriter"/>
                          <a:cs typeface="American Typewriter"/>
                        </a:rPr>
                        <a:t>32,70%</a:t>
                      </a:r>
                    </a:p>
                  </a:txBody>
                  <a:tcPr marL="12700" marR="12700" marT="12700" marB="0" anchor="ctr"/>
                </a:tc>
                <a:tc gridSpan="2">
                  <a:txBody>
                    <a:bodyPr/>
                    <a:lstStyle/>
                    <a:p>
                      <a:pPr algn="r" fontAlgn="ctr"/>
                      <a:r>
                        <a:rPr lang="it-IT" sz="1800" b="0" i="1" u="none" strike="noStrike" dirty="0">
                          <a:solidFill>
                            <a:srgbClr val="000000"/>
                          </a:solidFill>
                          <a:effectLst/>
                          <a:latin typeface="American Typewriter"/>
                          <a:cs typeface="American Typewriter"/>
                        </a:rPr>
                        <a:t>34,10%</a:t>
                      </a:r>
                    </a:p>
                  </a:txBody>
                  <a:tcPr marL="12700" marR="12700" marT="12700" marB="0" anchor="ctr"/>
                </a:tc>
                <a:tc hMerge="1">
                  <a:txBody>
                    <a:bodyPr/>
                    <a:lstStyle/>
                    <a:p>
                      <a:pPr algn="r" fontAlgn="ctr"/>
                      <a:endParaRPr lang="it-IT" sz="1800" b="0" i="1" u="none" strike="noStrike" dirty="0">
                        <a:solidFill>
                          <a:srgbClr val="000000"/>
                        </a:solidFill>
                        <a:effectLst/>
                        <a:latin typeface="American Typewriter"/>
                        <a:cs typeface="American Typewriter"/>
                      </a:endParaRPr>
                    </a:p>
                  </a:txBody>
                  <a:tcPr/>
                </a:tc>
              </a:tr>
              <a:tr h="788913">
                <a:tc>
                  <a:txBody>
                    <a:bodyPr/>
                    <a:lstStyle/>
                    <a:p>
                      <a:pPr algn="l" fontAlgn="ctr"/>
                      <a:r>
                        <a:rPr lang="it-IT" sz="1800" b="0" i="1" u="none" strike="noStrike" dirty="0" smtClean="0">
                          <a:solidFill>
                            <a:srgbClr val="000000"/>
                          </a:solidFill>
                          <a:effectLst/>
                          <a:latin typeface="American Typewriter"/>
                          <a:cs typeface="American Typewriter"/>
                        </a:rPr>
                        <a:t>Quanti</a:t>
                      </a:r>
                      <a:r>
                        <a:rPr lang="it-IT" sz="1800" b="0" i="1" u="none" strike="noStrike" baseline="0" dirty="0" smtClean="0">
                          <a:solidFill>
                            <a:srgbClr val="000000"/>
                          </a:solidFill>
                          <a:effectLst/>
                          <a:latin typeface="American Typewriter"/>
                          <a:cs typeface="American Typewriter"/>
                        </a:rPr>
                        <a:t> redditi “medi”</a:t>
                      </a:r>
                    </a:p>
                    <a:p>
                      <a:pPr algn="l" fontAlgn="ctr"/>
                      <a:r>
                        <a:rPr lang="it-IT" sz="1800" b="0" i="1" u="none" strike="noStrike" baseline="0" dirty="0" smtClean="0">
                          <a:solidFill>
                            <a:srgbClr val="000000"/>
                          </a:solidFill>
                          <a:effectLst/>
                          <a:latin typeface="American Typewriter"/>
                          <a:cs typeface="American Typewriter"/>
                        </a:rPr>
                        <a:t>Per un reddito “ricco”?</a:t>
                      </a:r>
                      <a:endParaRPr lang="it-IT" sz="1800" b="0" i="1" u="none" strike="noStrike" dirty="0">
                        <a:solidFill>
                          <a:srgbClr val="000000"/>
                        </a:solidFill>
                        <a:effectLst/>
                        <a:latin typeface="American Typewriter"/>
                        <a:cs typeface="American Typewriter"/>
                      </a:endParaRPr>
                    </a:p>
                  </a:txBody>
                  <a:tcPr marL="12700" marR="12700" marT="12700" marB="0" anchor="ctr"/>
                </a:tc>
                <a:tc>
                  <a:txBody>
                    <a:bodyPr/>
                    <a:lstStyle/>
                    <a:p>
                      <a:pPr algn="r" fontAlgn="ctr"/>
                      <a:r>
                        <a:rPr lang="it-IT" sz="1800" b="0" i="1" u="none" strike="noStrike" dirty="0" smtClean="0">
                          <a:solidFill>
                            <a:srgbClr val="000000"/>
                          </a:solidFill>
                          <a:effectLst/>
                          <a:latin typeface="American Typewriter"/>
                          <a:cs typeface="American Typewriter"/>
                        </a:rPr>
                        <a:t>da 8,2 a 18,3</a:t>
                      </a:r>
                      <a:endParaRPr lang="it-IT" sz="1800" b="0" i="1" u="none" strike="noStrike" dirty="0">
                        <a:solidFill>
                          <a:srgbClr val="000000"/>
                        </a:solidFill>
                        <a:effectLst/>
                        <a:latin typeface="American Typewriter"/>
                        <a:cs typeface="American Typewriter"/>
                      </a:endParaRPr>
                    </a:p>
                  </a:txBody>
                  <a:tcPr marL="12700" marR="12700" marT="12700" marB="0" anchor="ctr"/>
                </a:tc>
                <a:tc gridSpan="2">
                  <a:txBody>
                    <a:bodyPr/>
                    <a:lstStyle/>
                    <a:p>
                      <a:pPr algn="r" fontAlgn="ctr"/>
                      <a:r>
                        <a:rPr lang="it-IT" sz="1800" b="0" i="1" u="none" strike="noStrike" dirty="0" smtClean="0">
                          <a:solidFill>
                            <a:srgbClr val="000000"/>
                          </a:solidFill>
                          <a:effectLst/>
                          <a:latin typeface="American Typewriter"/>
                          <a:cs typeface="American Typewriter"/>
                        </a:rPr>
                        <a:t>da 6,8 a</a:t>
                      </a:r>
                      <a:r>
                        <a:rPr lang="it-IT" sz="1800" b="0" i="1" u="none" strike="noStrike" baseline="0" dirty="0" smtClean="0">
                          <a:solidFill>
                            <a:srgbClr val="000000"/>
                          </a:solidFill>
                          <a:effectLst/>
                          <a:latin typeface="American Typewriter"/>
                          <a:cs typeface="American Typewriter"/>
                        </a:rPr>
                        <a:t> 9,9</a:t>
                      </a:r>
                      <a:endParaRPr lang="it-IT" sz="1800" b="0" i="1" u="none" strike="noStrike" dirty="0">
                        <a:solidFill>
                          <a:srgbClr val="000000"/>
                        </a:solidFill>
                        <a:effectLst/>
                        <a:latin typeface="American Typewriter"/>
                        <a:cs typeface="American Typewriter"/>
                      </a:endParaRPr>
                    </a:p>
                  </a:txBody>
                  <a:tcPr marL="12700" marR="12700" marT="12700" marB="0" anchor="ctr"/>
                </a:tc>
                <a:tc hMerge="1">
                  <a:txBody>
                    <a:bodyPr/>
                    <a:lstStyle/>
                    <a:p>
                      <a:pPr algn="r" fontAlgn="ctr"/>
                      <a:endParaRPr lang="it-IT" sz="1800" b="0" i="1" u="none" strike="noStrike" dirty="0">
                        <a:solidFill>
                          <a:srgbClr val="000000"/>
                        </a:solidFill>
                        <a:effectLst/>
                        <a:latin typeface="American Typewriter"/>
                        <a:cs typeface="American Typewriter"/>
                      </a:endParaRPr>
                    </a:p>
                  </a:txBody>
                  <a:tcPr/>
                </a:tc>
              </a:tr>
            </a:tbl>
          </a:graphicData>
        </a:graphic>
      </p:graphicFrame>
      <p:sp>
        <p:nvSpPr>
          <p:cNvPr id="3" name="CasellaDiTesto 2"/>
          <p:cNvSpPr txBox="1"/>
          <p:nvPr/>
        </p:nvSpPr>
        <p:spPr>
          <a:xfrm>
            <a:off x="1" y="2274"/>
            <a:ext cx="9143999" cy="52322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it-IT" sz="2800" dirty="0" smtClean="0">
                <a:solidFill>
                  <a:srgbClr val="000000"/>
                </a:solidFill>
                <a:latin typeface="American Typewriter"/>
                <a:cs typeface="American Typewriter"/>
              </a:rPr>
              <a:t>Il reddito  dell’1% più ricco e quello medio </a:t>
            </a:r>
            <a:endParaRPr lang="it-IT" sz="2800" dirty="0">
              <a:solidFill>
                <a:srgbClr val="000000"/>
              </a:solidFill>
              <a:latin typeface="American Typewriter"/>
              <a:cs typeface="American Typewriter"/>
            </a:endParaRPr>
          </a:p>
        </p:txBody>
      </p:sp>
    </p:spTree>
    <p:extLst>
      <p:ext uri="{BB962C8B-B14F-4D97-AF65-F5344CB8AC3E}">
        <p14:creationId xmlns:p14="http://schemas.microsoft.com/office/powerpoint/2010/main" val="140248940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33338"/>
            <a:ext cx="8229600" cy="1143000"/>
          </a:xfrm>
        </p:spPr>
        <p:txBody>
          <a:bodyPr/>
          <a:lstStyle/>
          <a:p>
            <a:r>
              <a:rPr lang="it-IT" dirty="0" smtClean="0"/>
              <a:t>Conclusioni</a:t>
            </a:r>
            <a:endParaRPr lang="it-IT" dirty="0"/>
          </a:p>
        </p:txBody>
      </p:sp>
      <p:sp>
        <p:nvSpPr>
          <p:cNvPr id="3" name="Segnaposto contenuto 2"/>
          <p:cNvSpPr>
            <a:spLocks noGrp="1"/>
          </p:cNvSpPr>
          <p:nvPr>
            <p:ph idx="1"/>
          </p:nvPr>
        </p:nvSpPr>
        <p:spPr>
          <a:xfrm>
            <a:off x="457200" y="1176338"/>
            <a:ext cx="8229600" cy="5465762"/>
          </a:xfrm>
        </p:spPr>
        <p:txBody>
          <a:bodyPr>
            <a:normAutofit fontScale="77500" lnSpcReduction="20000"/>
          </a:bodyPr>
          <a:lstStyle/>
          <a:p>
            <a:r>
              <a:rPr lang="it-IT" sz="3600" dirty="0" smtClean="0"/>
              <a:t>Le disuguaglianze sono alte da diversi decenni, non sono un fenomeno ciclico anche se possono risentire marginalmente dei livelli di attività economica </a:t>
            </a:r>
          </a:p>
          <a:p>
            <a:r>
              <a:rPr lang="it-IT" sz="3600" dirty="0" smtClean="0"/>
              <a:t>Inoltre, hanno aspetti che le rendono scarsamente accettabili, al di là della loro altezza (redditi altissimi in mercati protetti, influenza delle origini familiari, ecc.) </a:t>
            </a:r>
          </a:p>
          <a:p>
            <a:r>
              <a:rPr lang="it-IT" sz="3600" dirty="0" smtClean="0"/>
              <a:t>Per affrontarle occorrono politiche strutturali e ben coordinate, un disegno unitario che si preoccupino della crescente disuguaglianza che si genera nei mercati e non solo di redistribuire. </a:t>
            </a:r>
          </a:p>
          <a:p>
            <a:r>
              <a:rPr lang="it-IT" sz="3600" dirty="0" smtClean="0"/>
              <a:t>E le tendenze in atto (nei mercati) non sono </a:t>
            </a:r>
            <a:r>
              <a:rPr lang="it-IT" sz="3600" dirty="0" smtClean="0"/>
              <a:t>tranquillizzanti</a:t>
            </a:r>
            <a:r>
              <a:rPr lang="it-IT" sz="3600" dirty="0" smtClean="0"/>
              <a:t>: imprese superstar, robotizzazione, ecc. </a:t>
            </a:r>
          </a:p>
          <a:p>
            <a:pPr marL="0" indent="0">
              <a:buNone/>
            </a:pPr>
            <a:endParaRPr lang="it-IT" dirty="0"/>
          </a:p>
          <a:p>
            <a:endParaRPr lang="it-IT" dirty="0"/>
          </a:p>
        </p:txBody>
      </p:sp>
    </p:spTree>
    <p:extLst>
      <p:ext uri="{BB962C8B-B14F-4D97-AF65-F5344CB8AC3E}">
        <p14:creationId xmlns:p14="http://schemas.microsoft.com/office/powerpoint/2010/main" val="122920195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033" y="3502530"/>
            <a:ext cx="7925233" cy="1143000"/>
          </a:xfrm>
        </p:spPr>
        <p:txBody>
          <a:bodyPr>
            <a:normAutofit/>
          </a:bodyPr>
          <a:lstStyle/>
          <a:p>
            <a:r>
              <a:rPr lang="it-IT" sz="5400" dirty="0" smtClean="0">
                <a:solidFill>
                  <a:srgbClr val="3366FF"/>
                </a:solidFill>
              </a:rPr>
              <a:t>Grazie</a:t>
            </a:r>
            <a:endParaRPr lang="it-IT" sz="5400" dirty="0">
              <a:solidFill>
                <a:srgbClr val="3366FF"/>
              </a:solidFill>
            </a:endParaRPr>
          </a:p>
        </p:txBody>
      </p:sp>
      <p:sp>
        <p:nvSpPr>
          <p:cNvPr id="3" name="CasellaDiTesto 2"/>
          <p:cNvSpPr txBox="1"/>
          <p:nvPr/>
        </p:nvSpPr>
        <p:spPr>
          <a:xfrm>
            <a:off x="677033" y="999147"/>
            <a:ext cx="7925233" cy="1661993"/>
          </a:xfrm>
          <a:prstGeom prst="rect">
            <a:avLst/>
          </a:prstGeom>
          <a:noFill/>
        </p:spPr>
        <p:txBody>
          <a:bodyPr wrap="square" rtlCol="0">
            <a:spAutoFit/>
          </a:bodyPr>
          <a:lstStyle/>
          <a:p>
            <a:pPr algn="ctr"/>
            <a:r>
              <a:rPr lang="it-IT" sz="2800" dirty="0" smtClean="0">
                <a:solidFill>
                  <a:srgbClr val="3366FF"/>
                </a:solidFill>
              </a:rPr>
              <a:t>Cosa si potrebbe fare?</a:t>
            </a:r>
          </a:p>
          <a:p>
            <a:pPr algn="ctr"/>
            <a:r>
              <a:rPr lang="it-IT" sz="2800" dirty="0" smtClean="0">
                <a:solidFill>
                  <a:srgbClr val="3366FF"/>
                </a:solidFill>
              </a:rPr>
              <a:t>“Manifesto contro le disuguaglianze”</a:t>
            </a:r>
          </a:p>
          <a:p>
            <a:pPr algn="ctr"/>
            <a:r>
              <a:rPr lang="it-IT" sz="2800" dirty="0" smtClean="0">
                <a:solidFill>
                  <a:srgbClr val="3366FF"/>
                </a:solidFill>
                <a:hlinkClick r:id="rId2"/>
              </a:rPr>
              <a:t>www.eticaeconomia.it</a:t>
            </a:r>
            <a:endParaRPr lang="it-IT" sz="2800" dirty="0" smtClean="0">
              <a:solidFill>
                <a:srgbClr val="3366FF"/>
              </a:solidFill>
            </a:endParaRPr>
          </a:p>
          <a:p>
            <a:pPr algn="ctr"/>
            <a:endParaRPr lang="it-IT" dirty="0"/>
          </a:p>
        </p:txBody>
      </p:sp>
    </p:spTree>
    <p:extLst>
      <p:ext uri="{BB962C8B-B14F-4D97-AF65-F5344CB8AC3E}">
        <p14:creationId xmlns:p14="http://schemas.microsoft.com/office/powerpoint/2010/main" val="23455167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extLst>
              <p:ext uri="{D42A27DB-BD31-4B8C-83A1-F6EECF244321}">
                <p14:modId xmlns:p14="http://schemas.microsoft.com/office/powerpoint/2010/main" val="2488726593"/>
              </p:ext>
            </p:extLst>
          </p:nvPr>
        </p:nvGraphicFramePr>
        <p:xfrm>
          <a:off x="-3" y="171450"/>
          <a:ext cx="8877303" cy="6184900"/>
        </p:xfrm>
        <a:graphic>
          <a:graphicData uri="http://schemas.openxmlformats.org/drawingml/2006/table">
            <a:tbl>
              <a:tblPr firstRow="1" bandRow="1">
                <a:tableStyleId>{5C22544A-7EE6-4342-B048-85BDC9FD1C3A}</a:tableStyleId>
              </a:tblPr>
              <a:tblGrid>
                <a:gridCol w="986367"/>
                <a:gridCol w="986367"/>
                <a:gridCol w="986367"/>
                <a:gridCol w="986367"/>
                <a:gridCol w="986367"/>
                <a:gridCol w="986367"/>
                <a:gridCol w="986367"/>
                <a:gridCol w="986367"/>
                <a:gridCol w="986367"/>
              </a:tblGrid>
              <a:tr h="370840">
                <a:tc>
                  <a:txBody>
                    <a:bodyPr/>
                    <a:lstStyle/>
                    <a:p>
                      <a:pPr algn="l" fontAlgn="b"/>
                      <a:r>
                        <a:rPr lang="sk-SK" sz="2000" b="0" i="0" u="none" strike="noStrike" dirty="0">
                          <a:solidFill>
                            <a:srgbClr val="000000"/>
                          </a:solidFill>
                          <a:effectLst/>
                          <a:latin typeface="Arial"/>
                        </a:rPr>
                        <a:t> </a:t>
                      </a:r>
                    </a:p>
                  </a:txBody>
                  <a:tcPr marL="12700" marR="12700" marT="12700" marB="0" anchor="b"/>
                </a:tc>
                <a:tc>
                  <a:txBody>
                    <a:bodyPr/>
                    <a:lstStyle/>
                    <a:p>
                      <a:pPr algn="r" fontAlgn="b"/>
                      <a:r>
                        <a:rPr lang="is-IS" sz="2000" b="0" i="0" u="none" strike="noStrike">
                          <a:solidFill>
                            <a:srgbClr val="000000"/>
                          </a:solidFill>
                          <a:effectLst/>
                          <a:latin typeface="Arial"/>
                        </a:rPr>
                        <a:t>2013</a:t>
                      </a:r>
                    </a:p>
                  </a:txBody>
                  <a:tcPr marL="12700" marR="12700" marT="12700" marB="0" anchor="b"/>
                </a:tc>
                <a:tc>
                  <a:txBody>
                    <a:bodyPr/>
                    <a:lstStyle/>
                    <a:p>
                      <a:pPr algn="r" fontAlgn="b"/>
                      <a:r>
                        <a:rPr lang="is-IS" sz="2000" b="0" i="0" u="none" strike="noStrike">
                          <a:solidFill>
                            <a:srgbClr val="000000"/>
                          </a:solidFill>
                          <a:effectLst/>
                          <a:latin typeface="Arial"/>
                        </a:rPr>
                        <a:t>2016</a:t>
                      </a:r>
                    </a:p>
                  </a:txBody>
                  <a:tcPr marL="12700" marR="12700" marT="12700" marB="0" anchor="b"/>
                </a:tc>
                <a:tc>
                  <a:txBody>
                    <a:bodyPr/>
                    <a:lstStyle/>
                    <a:p>
                      <a:pPr algn="l" fontAlgn="b"/>
                      <a:r>
                        <a:rPr lang="it-IT" sz="2000" b="0" i="0" u="none" strike="noStrike">
                          <a:solidFill>
                            <a:srgbClr val="000000"/>
                          </a:solidFill>
                          <a:effectLst/>
                          <a:latin typeface="Arial"/>
                        </a:rPr>
                        <a:t>Variaz %</a:t>
                      </a:r>
                    </a:p>
                  </a:txBody>
                  <a:tcPr marL="12700" marR="12700" marT="12700" marB="0" anchor="b"/>
                </a:tc>
                <a:tc>
                  <a:txBody>
                    <a:bodyPr/>
                    <a:lstStyle/>
                    <a:p>
                      <a:pPr algn="l" fontAlgn="b"/>
                      <a:r>
                        <a:rPr lang="sk-SK" sz="2000" b="0" i="0" u="none" strike="noStrike">
                          <a:solidFill>
                            <a:srgbClr val="000000"/>
                          </a:solidFill>
                          <a:effectLst/>
                          <a:latin typeface="Arial"/>
                        </a:rPr>
                        <a:t> </a:t>
                      </a:r>
                    </a:p>
                  </a:txBody>
                  <a:tcPr marL="12700" marR="12700" marT="12700" marB="0" anchor="b"/>
                </a:tc>
                <a:tc>
                  <a:txBody>
                    <a:bodyPr/>
                    <a:lstStyle/>
                    <a:p>
                      <a:pPr algn="l" fontAlgn="b"/>
                      <a:endParaRPr lang="it-IT" sz="2000" b="0" i="0" u="none" strike="noStrike">
                        <a:solidFill>
                          <a:srgbClr val="000000"/>
                        </a:solidFill>
                        <a:effectLst/>
                        <a:latin typeface="Calibri"/>
                      </a:endParaRPr>
                    </a:p>
                  </a:txBody>
                  <a:tcPr marL="12700" marR="12700" marT="12700" marB="0" anchor="b"/>
                </a:tc>
                <a:tc>
                  <a:txBody>
                    <a:bodyPr/>
                    <a:lstStyle/>
                    <a:p>
                      <a:pPr algn="r" fontAlgn="b"/>
                      <a:r>
                        <a:rPr lang="is-IS" sz="2000" b="0" i="0" u="none" strike="noStrike">
                          <a:solidFill>
                            <a:srgbClr val="000000"/>
                          </a:solidFill>
                          <a:effectLst/>
                          <a:latin typeface="Arial"/>
                        </a:rPr>
                        <a:t>2013</a:t>
                      </a:r>
                    </a:p>
                  </a:txBody>
                  <a:tcPr marL="12700" marR="12700" marT="12700" marB="0" anchor="b"/>
                </a:tc>
                <a:tc>
                  <a:txBody>
                    <a:bodyPr/>
                    <a:lstStyle/>
                    <a:p>
                      <a:pPr algn="r" fontAlgn="b"/>
                      <a:r>
                        <a:rPr lang="is-IS" sz="2000" b="0" i="0" u="none" strike="noStrike">
                          <a:solidFill>
                            <a:srgbClr val="000000"/>
                          </a:solidFill>
                          <a:effectLst/>
                          <a:latin typeface="Arial"/>
                        </a:rPr>
                        <a:t>2016</a:t>
                      </a:r>
                    </a:p>
                  </a:txBody>
                  <a:tcPr marL="12700" marR="12700" marT="12700" marB="0" anchor="b"/>
                </a:tc>
                <a:tc>
                  <a:txBody>
                    <a:bodyPr/>
                    <a:lstStyle/>
                    <a:p>
                      <a:pPr algn="l" fontAlgn="b"/>
                      <a:r>
                        <a:rPr lang="it-IT" sz="2000" b="0" i="0" u="none" strike="noStrike">
                          <a:solidFill>
                            <a:srgbClr val="000000"/>
                          </a:solidFill>
                          <a:effectLst/>
                          <a:latin typeface="Arial"/>
                        </a:rPr>
                        <a:t>Variaz %</a:t>
                      </a:r>
                    </a:p>
                  </a:txBody>
                  <a:tcPr marL="12700" marR="12700" marT="12700" marB="0" anchor="b"/>
                </a:tc>
              </a:tr>
              <a:tr h="370840">
                <a:tc>
                  <a:txBody>
                    <a:bodyPr/>
                    <a:lstStyle/>
                    <a:p>
                      <a:pPr algn="l" fontAlgn="b"/>
                      <a:r>
                        <a:rPr lang="it-IT" sz="2000" b="0" i="0" u="none" strike="noStrike">
                          <a:solidFill>
                            <a:srgbClr val="000000"/>
                          </a:solidFill>
                          <a:effectLst/>
                          <a:latin typeface="Arial"/>
                        </a:rPr>
                        <a:t>AT</a:t>
                      </a:r>
                    </a:p>
                  </a:txBody>
                  <a:tcPr marL="12700" marR="12700" marT="12700" marB="0" anchor="b"/>
                </a:tc>
                <a:tc>
                  <a:txBody>
                    <a:bodyPr/>
                    <a:lstStyle/>
                    <a:p>
                      <a:pPr algn="r" fontAlgn="b"/>
                      <a:r>
                        <a:rPr lang="uk-UA" sz="2000" b="0" i="0" u="none" strike="noStrike">
                          <a:solidFill>
                            <a:srgbClr val="000000"/>
                          </a:solidFill>
                          <a:effectLst/>
                          <a:latin typeface="Arial"/>
                        </a:rPr>
                        <a:t>5,4</a:t>
                      </a:r>
                    </a:p>
                  </a:txBody>
                  <a:tcPr marL="12700" marR="12700" marT="12700" marB="0" anchor="b"/>
                </a:tc>
                <a:tc>
                  <a:txBody>
                    <a:bodyPr/>
                    <a:lstStyle/>
                    <a:p>
                      <a:pPr algn="r" fontAlgn="b"/>
                      <a:r>
                        <a:rPr lang="en-US" sz="2000" b="0" i="0" u="none" strike="noStrike">
                          <a:solidFill>
                            <a:srgbClr val="000000"/>
                          </a:solidFill>
                          <a:effectLst/>
                          <a:latin typeface="Arial"/>
                        </a:rPr>
                        <a:t>6,0</a:t>
                      </a:r>
                    </a:p>
                  </a:txBody>
                  <a:tcPr marL="12700" marR="12700" marT="12700" marB="0" anchor="b"/>
                </a:tc>
                <a:tc>
                  <a:txBody>
                    <a:bodyPr/>
                    <a:lstStyle/>
                    <a:p>
                      <a:pPr algn="r" fontAlgn="b"/>
                      <a:r>
                        <a:rPr lang="pt-BR" sz="2000" b="0" i="0" u="none" strike="noStrike">
                          <a:solidFill>
                            <a:srgbClr val="000000"/>
                          </a:solidFill>
                          <a:effectLst/>
                          <a:latin typeface="Arial"/>
                        </a:rPr>
                        <a:t>11,1%</a:t>
                      </a:r>
                    </a:p>
                  </a:txBody>
                  <a:tcPr marL="12700" marR="12700" marT="12700" marB="0" anchor="b"/>
                </a:tc>
                <a:tc>
                  <a:txBody>
                    <a:bodyPr/>
                    <a:lstStyle/>
                    <a:p>
                      <a:pPr algn="l" fontAlgn="b"/>
                      <a:r>
                        <a:rPr lang="sk-SK" sz="2000" b="0" i="0" u="none" strike="noStrike">
                          <a:solidFill>
                            <a:srgbClr val="000000"/>
                          </a:solidFill>
                          <a:effectLst/>
                          <a:latin typeface="Arial"/>
                        </a:rPr>
                        <a:t> </a:t>
                      </a:r>
                    </a:p>
                  </a:txBody>
                  <a:tcPr marL="12700" marR="12700" marT="12700" marB="0" anchor="b"/>
                </a:tc>
                <a:tc>
                  <a:txBody>
                    <a:bodyPr/>
                    <a:lstStyle/>
                    <a:p>
                      <a:pPr algn="l" fontAlgn="b"/>
                      <a:r>
                        <a:rPr lang="it-IT" sz="2000" b="0" i="0" u="none" strike="noStrike">
                          <a:solidFill>
                            <a:srgbClr val="000000"/>
                          </a:solidFill>
                          <a:effectLst/>
                          <a:latin typeface="Arial"/>
                        </a:rPr>
                        <a:t>EE</a:t>
                      </a:r>
                    </a:p>
                  </a:txBody>
                  <a:tcPr marL="12700" marR="12700" marT="12700" marB="0" anchor="b"/>
                </a:tc>
                <a:tc>
                  <a:txBody>
                    <a:bodyPr/>
                    <a:lstStyle/>
                    <a:p>
                      <a:pPr algn="r" fontAlgn="b"/>
                      <a:r>
                        <a:rPr lang="uk-UA" sz="2000" b="0" i="0" u="none" strike="noStrike">
                          <a:solidFill>
                            <a:srgbClr val="000000"/>
                          </a:solidFill>
                          <a:effectLst/>
                          <a:latin typeface="Arial"/>
                        </a:rPr>
                        <a:t>8,6</a:t>
                      </a:r>
                    </a:p>
                  </a:txBody>
                  <a:tcPr marL="12700" marR="12700" marT="12700" marB="0" anchor="b"/>
                </a:tc>
                <a:tc>
                  <a:txBody>
                    <a:bodyPr/>
                    <a:lstStyle/>
                    <a:p>
                      <a:pPr algn="r" fontAlgn="b"/>
                      <a:r>
                        <a:rPr lang="uk-UA" sz="2000" b="0" i="0" u="none" strike="noStrike">
                          <a:solidFill>
                            <a:srgbClr val="000000"/>
                          </a:solidFill>
                          <a:effectLst/>
                          <a:latin typeface="Arial"/>
                        </a:rPr>
                        <a:t>6,8</a:t>
                      </a:r>
                    </a:p>
                  </a:txBody>
                  <a:tcPr marL="12700" marR="12700" marT="12700" marB="0" anchor="b"/>
                </a:tc>
                <a:tc>
                  <a:txBody>
                    <a:bodyPr/>
                    <a:lstStyle/>
                    <a:p>
                      <a:pPr algn="r" fontAlgn="b"/>
                      <a:r>
                        <a:rPr lang="pt-BR" sz="2000" b="0" i="0" u="none" strike="noStrike">
                          <a:solidFill>
                            <a:srgbClr val="000000"/>
                          </a:solidFill>
                          <a:effectLst/>
                          <a:latin typeface="Arial"/>
                        </a:rPr>
                        <a:t>-20,9%</a:t>
                      </a:r>
                    </a:p>
                  </a:txBody>
                  <a:tcPr marL="12700" marR="12700" marT="12700" marB="0" anchor="b"/>
                </a:tc>
              </a:tr>
              <a:tr h="370840">
                <a:tc>
                  <a:txBody>
                    <a:bodyPr/>
                    <a:lstStyle/>
                    <a:p>
                      <a:pPr algn="l" fontAlgn="b"/>
                      <a:r>
                        <a:rPr lang="it-IT" sz="2000" b="0" i="0" u="none" strike="noStrike">
                          <a:solidFill>
                            <a:srgbClr val="000000"/>
                          </a:solidFill>
                          <a:effectLst/>
                          <a:latin typeface="Arial"/>
                        </a:rPr>
                        <a:t>FI</a:t>
                      </a:r>
                    </a:p>
                  </a:txBody>
                  <a:tcPr marL="12700" marR="12700" marT="12700" marB="0" anchor="b"/>
                </a:tc>
                <a:tc>
                  <a:txBody>
                    <a:bodyPr/>
                    <a:lstStyle/>
                    <a:p>
                      <a:pPr algn="r" fontAlgn="b"/>
                      <a:r>
                        <a:rPr lang="is-IS" sz="2000" b="0" i="0" u="none" strike="noStrike">
                          <a:solidFill>
                            <a:srgbClr val="000000"/>
                          </a:solidFill>
                          <a:effectLst/>
                          <a:latin typeface="Arial"/>
                        </a:rPr>
                        <a:t>8,2</a:t>
                      </a:r>
                    </a:p>
                  </a:txBody>
                  <a:tcPr marL="12700" marR="12700" marT="12700" marB="0" anchor="b"/>
                </a:tc>
                <a:tc>
                  <a:txBody>
                    <a:bodyPr/>
                    <a:lstStyle/>
                    <a:p>
                      <a:pPr algn="r" fontAlgn="b"/>
                      <a:r>
                        <a:rPr lang="uk-UA" sz="2000" b="0" i="0" u="none" strike="noStrike">
                          <a:solidFill>
                            <a:srgbClr val="000000"/>
                          </a:solidFill>
                          <a:effectLst/>
                          <a:latin typeface="Arial"/>
                        </a:rPr>
                        <a:t>8,8</a:t>
                      </a:r>
                    </a:p>
                  </a:txBody>
                  <a:tcPr marL="12700" marR="12700" marT="12700" marB="0" anchor="b"/>
                </a:tc>
                <a:tc>
                  <a:txBody>
                    <a:bodyPr/>
                    <a:lstStyle/>
                    <a:p>
                      <a:pPr algn="r" fontAlgn="b"/>
                      <a:r>
                        <a:rPr lang="pt-BR" sz="2000" b="0" i="0" u="none" strike="noStrike">
                          <a:solidFill>
                            <a:srgbClr val="000000"/>
                          </a:solidFill>
                          <a:effectLst/>
                          <a:latin typeface="Arial"/>
                        </a:rPr>
                        <a:t>7,3%</a:t>
                      </a:r>
                    </a:p>
                  </a:txBody>
                  <a:tcPr marL="12700" marR="12700" marT="12700" marB="0" anchor="b"/>
                </a:tc>
                <a:tc>
                  <a:txBody>
                    <a:bodyPr/>
                    <a:lstStyle/>
                    <a:p>
                      <a:pPr algn="l" fontAlgn="b"/>
                      <a:r>
                        <a:rPr lang="sk-SK" sz="2000" b="0" i="0" u="none" strike="noStrike">
                          <a:solidFill>
                            <a:srgbClr val="000000"/>
                          </a:solidFill>
                          <a:effectLst/>
                          <a:latin typeface="Arial"/>
                        </a:rPr>
                        <a:t> </a:t>
                      </a:r>
                    </a:p>
                  </a:txBody>
                  <a:tcPr marL="12700" marR="12700" marT="12700" marB="0" anchor="b"/>
                </a:tc>
                <a:tc>
                  <a:txBody>
                    <a:bodyPr/>
                    <a:lstStyle/>
                    <a:p>
                      <a:pPr algn="l" fontAlgn="b"/>
                      <a:r>
                        <a:rPr lang="it-IT" sz="2000" b="0" i="0" u="none" strike="noStrike">
                          <a:solidFill>
                            <a:srgbClr val="000000"/>
                          </a:solidFill>
                          <a:effectLst/>
                          <a:latin typeface="Arial"/>
                        </a:rPr>
                        <a:t>DE</a:t>
                      </a:r>
                    </a:p>
                  </a:txBody>
                  <a:tcPr marL="12700" marR="12700" marT="12700" marB="0" anchor="b"/>
                </a:tc>
                <a:tc>
                  <a:txBody>
                    <a:bodyPr/>
                    <a:lstStyle/>
                    <a:p>
                      <a:pPr algn="r" fontAlgn="b"/>
                      <a:r>
                        <a:rPr lang="is-IS" sz="2000" b="0" i="0" u="none" strike="noStrike">
                          <a:solidFill>
                            <a:srgbClr val="000000"/>
                          </a:solidFill>
                          <a:effectLst/>
                          <a:latin typeface="Arial"/>
                        </a:rPr>
                        <a:t>5,2</a:t>
                      </a:r>
                    </a:p>
                  </a:txBody>
                  <a:tcPr marL="12700" marR="12700" marT="12700" marB="0" anchor="b"/>
                </a:tc>
                <a:tc>
                  <a:txBody>
                    <a:bodyPr/>
                    <a:lstStyle/>
                    <a:p>
                      <a:pPr algn="r" fontAlgn="b"/>
                      <a:r>
                        <a:rPr lang="uk-UA" sz="2000" b="0" i="0" u="none" strike="noStrike">
                          <a:solidFill>
                            <a:srgbClr val="000000"/>
                          </a:solidFill>
                          <a:effectLst/>
                          <a:latin typeface="Arial"/>
                        </a:rPr>
                        <a:t>4,1</a:t>
                      </a:r>
                    </a:p>
                  </a:txBody>
                  <a:tcPr marL="12700" marR="12700" marT="12700" marB="0" anchor="b"/>
                </a:tc>
                <a:tc>
                  <a:txBody>
                    <a:bodyPr/>
                    <a:lstStyle/>
                    <a:p>
                      <a:pPr algn="r" fontAlgn="b"/>
                      <a:r>
                        <a:rPr lang="is-IS" sz="2000" b="0" i="0" u="none" strike="noStrike">
                          <a:solidFill>
                            <a:srgbClr val="000000"/>
                          </a:solidFill>
                          <a:effectLst/>
                          <a:latin typeface="Arial"/>
                        </a:rPr>
                        <a:t>-21,2%</a:t>
                      </a:r>
                    </a:p>
                  </a:txBody>
                  <a:tcPr marL="12700" marR="12700" marT="12700" marB="0" anchor="b"/>
                </a:tc>
              </a:tr>
              <a:tr h="370840">
                <a:tc>
                  <a:txBody>
                    <a:bodyPr/>
                    <a:lstStyle/>
                    <a:p>
                      <a:pPr algn="l" fontAlgn="b"/>
                      <a:r>
                        <a:rPr lang="it-IT" sz="2000" b="0" i="0" u="none" strike="noStrike">
                          <a:solidFill>
                            <a:srgbClr val="000000"/>
                          </a:solidFill>
                          <a:effectLst/>
                          <a:latin typeface="Arial"/>
                        </a:rPr>
                        <a:t>LU</a:t>
                      </a:r>
                    </a:p>
                  </a:txBody>
                  <a:tcPr marL="12700" marR="12700" marT="12700" marB="0" anchor="b"/>
                </a:tc>
                <a:tc>
                  <a:txBody>
                    <a:bodyPr/>
                    <a:lstStyle/>
                    <a:p>
                      <a:pPr algn="r" fontAlgn="b"/>
                      <a:r>
                        <a:rPr lang="fi-FI" sz="2000" b="0" i="0" u="none" strike="noStrike">
                          <a:solidFill>
                            <a:srgbClr val="000000"/>
                          </a:solidFill>
                          <a:effectLst/>
                          <a:latin typeface="Arial"/>
                        </a:rPr>
                        <a:t>5,9</a:t>
                      </a:r>
                    </a:p>
                  </a:txBody>
                  <a:tcPr marL="12700" marR="12700" marT="12700" marB="0" anchor="b"/>
                </a:tc>
                <a:tc>
                  <a:txBody>
                    <a:bodyPr/>
                    <a:lstStyle/>
                    <a:p>
                      <a:pPr algn="r" fontAlgn="b"/>
                      <a:r>
                        <a:rPr lang="uk-UA" sz="2000" b="0" i="0" u="none" strike="noStrike">
                          <a:solidFill>
                            <a:srgbClr val="000000"/>
                          </a:solidFill>
                          <a:effectLst/>
                          <a:latin typeface="Arial"/>
                        </a:rPr>
                        <a:t>6,3</a:t>
                      </a:r>
                    </a:p>
                  </a:txBody>
                  <a:tcPr marL="12700" marR="12700" marT="12700" marB="0" anchor="b"/>
                </a:tc>
                <a:tc>
                  <a:txBody>
                    <a:bodyPr/>
                    <a:lstStyle/>
                    <a:p>
                      <a:pPr algn="r" fontAlgn="b"/>
                      <a:r>
                        <a:rPr lang="pt-BR" sz="2000" b="0" i="0" u="none" strike="noStrike">
                          <a:solidFill>
                            <a:srgbClr val="000000"/>
                          </a:solidFill>
                          <a:effectLst/>
                          <a:latin typeface="Arial"/>
                        </a:rPr>
                        <a:t>6,8%</a:t>
                      </a:r>
                    </a:p>
                  </a:txBody>
                  <a:tcPr marL="12700" marR="12700" marT="12700" marB="0" anchor="b"/>
                </a:tc>
                <a:tc>
                  <a:txBody>
                    <a:bodyPr/>
                    <a:lstStyle/>
                    <a:p>
                      <a:pPr algn="l" fontAlgn="b"/>
                      <a:r>
                        <a:rPr lang="sk-SK" sz="2000" b="0" i="0" u="none" strike="noStrike">
                          <a:solidFill>
                            <a:srgbClr val="000000"/>
                          </a:solidFill>
                          <a:effectLst/>
                          <a:latin typeface="Arial"/>
                        </a:rPr>
                        <a:t> </a:t>
                      </a:r>
                    </a:p>
                  </a:txBody>
                  <a:tcPr marL="12700" marR="12700" marT="12700" marB="0" anchor="b"/>
                </a:tc>
                <a:tc>
                  <a:txBody>
                    <a:bodyPr/>
                    <a:lstStyle/>
                    <a:p>
                      <a:pPr algn="l" fontAlgn="b"/>
                      <a:r>
                        <a:rPr lang="is-IS" sz="2000" b="0" i="0" u="none" strike="noStrike">
                          <a:solidFill>
                            <a:srgbClr val="000000"/>
                          </a:solidFill>
                          <a:effectLst/>
                          <a:latin typeface="Arial"/>
                        </a:rPr>
                        <a:t>EU28</a:t>
                      </a:r>
                    </a:p>
                  </a:txBody>
                  <a:tcPr marL="12700" marR="12700" marT="12700" marB="0" anchor="b"/>
                </a:tc>
                <a:tc>
                  <a:txBody>
                    <a:bodyPr/>
                    <a:lstStyle/>
                    <a:p>
                      <a:pPr algn="r" fontAlgn="b"/>
                      <a:r>
                        <a:rPr lang="fi-FI" sz="2000" b="0" i="0" u="none" strike="noStrike">
                          <a:solidFill>
                            <a:srgbClr val="000000"/>
                          </a:solidFill>
                          <a:effectLst/>
                          <a:latin typeface="Arial"/>
                        </a:rPr>
                        <a:t>10,9</a:t>
                      </a:r>
                    </a:p>
                  </a:txBody>
                  <a:tcPr marL="12700" marR="12700" marT="12700" marB="0" anchor="b"/>
                </a:tc>
                <a:tc>
                  <a:txBody>
                    <a:bodyPr/>
                    <a:lstStyle/>
                    <a:p>
                      <a:pPr algn="r" fontAlgn="b"/>
                      <a:r>
                        <a:rPr lang="it-IT" sz="2000" b="0" i="0" u="none" strike="noStrike">
                          <a:solidFill>
                            <a:srgbClr val="000000"/>
                          </a:solidFill>
                          <a:effectLst/>
                          <a:latin typeface="Arial"/>
                        </a:rPr>
                        <a:t>8,5</a:t>
                      </a:r>
                    </a:p>
                  </a:txBody>
                  <a:tcPr marL="12700" marR="12700" marT="12700" marB="0" anchor="b"/>
                </a:tc>
                <a:tc>
                  <a:txBody>
                    <a:bodyPr/>
                    <a:lstStyle/>
                    <a:p>
                      <a:pPr algn="r" fontAlgn="b"/>
                      <a:r>
                        <a:rPr lang="is-IS" sz="2000" b="0" i="0" u="none" strike="noStrike">
                          <a:solidFill>
                            <a:srgbClr val="000000"/>
                          </a:solidFill>
                          <a:effectLst/>
                          <a:latin typeface="Arial"/>
                        </a:rPr>
                        <a:t>-22,0%</a:t>
                      </a:r>
                    </a:p>
                  </a:txBody>
                  <a:tcPr marL="12700" marR="12700" marT="12700" marB="0" anchor="b"/>
                </a:tc>
              </a:tr>
              <a:tr h="370840">
                <a:tc>
                  <a:txBody>
                    <a:bodyPr/>
                    <a:lstStyle/>
                    <a:p>
                      <a:pPr algn="l" fontAlgn="b"/>
                      <a:r>
                        <a:rPr lang="it-IT" sz="2000" b="0" i="0" u="none" strike="noStrike">
                          <a:solidFill>
                            <a:srgbClr val="000000"/>
                          </a:solidFill>
                          <a:effectLst/>
                          <a:latin typeface="Arial"/>
                        </a:rPr>
                        <a:t>FR</a:t>
                      </a:r>
                    </a:p>
                  </a:txBody>
                  <a:tcPr marL="12700" marR="12700" marT="12700" marB="0" anchor="b"/>
                </a:tc>
                <a:tc>
                  <a:txBody>
                    <a:bodyPr/>
                    <a:lstStyle/>
                    <a:p>
                      <a:pPr algn="r" fontAlgn="b"/>
                      <a:r>
                        <a:rPr lang="uk-UA" sz="2000" b="0" i="0" u="none" strike="noStrike">
                          <a:solidFill>
                            <a:srgbClr val="000000"/>
                          </a:solidFill>
                          <a:effectLst/>
                          <a:latin typeface="Arial"/>
                        </a:rPr>
                        <a:t>10,3</a:t>
                      </a:r>
                    </a:p>
                  </a:txBody>
                  <a:tcPr marL="12700" marR="12700" marT="12700" marB="0" anchor="b"/>
                </a:tc>
                <a:tc>
                  <a:txBody>
                    <a:bodyPr/>
                    <a:lstStyle/>
                    <a:p>
                      <a:pPr algn="r" fontAlgn="b"/>
                      <a:r>
                        <a:rPr lang="uk-UA" sz="2000" b="0" i="0" u="none" strike="noStrike">
                          <a:solidFill>
                            <a:srgbClr val="000000"/>
                          </a:solidFill>
                          <a:effectLst/>
                          <a:latin typeface="Arial"/>
                        </a:rPr>
                        <a:t>10,1</a:t>
                      </a:r>
                    </a:p>
                  </a:txBody>
                  <a:tcPr marL="12700" marR="12700" marT="12700" marB="0" anchor="b"/>
                </a:tc>
                <a:tc>
                  <a:txBody>
                    <a:bodyPr/>
                    <a:lstStyle/>
                    <a:p>
                      <a:pPr algn="r" fontAlgn="b"/>
                      <a:r>
                        <a:rPr lang="pt-BR" sz="2000" b="0" i="0" u="none" strike="noStrike">
                          <a:solidFill>
                            <a:srgbClr val="000000"/>
                          </a:solidFill>
                          <a:effectLst/>
                          <a:latin typeface="Arial"/>
                        </a:rPr>
                        <a:t>-1,9%</a:t>
                      </a:r>
                    </a:p>
                  </a:txBody>
                  <a:tcPr marL="12700" marR="12700" marT="12700" marB="0" anchor="b"/>
                </a:tc>
                <a:tc>
                  <a:txBody>
                    <a:bodyPr/>
                    <a:lstStyle/>
                    <a:p>
                      <a:pPr algn="l" fontAlgn="b"/>
                      <a:r>
                        <a:rPr lang="sk-SK" sz="2000" b="0" i="0" u="none" strike="noStrike">
                          <a:solidFill>
                            <a:srgbClr val="000000"/>
                          </a:solidFill>
                          <a:effectLst/>
                          <a:latin typeface="Arial"/>
                        </a:rPr>
                        <a:t> </a:t>
                      </a:r>
                    </a:p>
                  </a:txBody>
                  <a:tcPr marL="12700" marR="12700" marT="12700" marB="0" anchor="b"/>
                </a:tc>
                <a:tc>
                  <a:txBody>
                    <a:bodyPr/>
                    <a:lstStyle/>
                    <a:p>
                      <a:pPr algn="l" fontAlgn="b"/>
                      <a:r>
                        <a:rPr lang="it-IT" sz="2000" b="0" i="0" u="none" strike="noStrike">
                          <a:solidFill>
                            <a:srgbClr val="000000"/>
                          </a:solidFill>
                          <a:effectLst/>
                          <a:latin typeface="Arial"/>
                        </a:rPr>
                        <a:t>HR</a:t>
                      </a:r>
                    </a:p>
                  </a:txBody>
                  <a:tcPr marL="12700" marR="12700" marT="12700" marB="0" anchor="b"/>
                </a:tc>
                <a:tc>
                  <a:txBody>
                    <a:bodyPr/>
                    <a:lstStyle/>
                    <a:p>
                      <a:pPr algn="r" fontAlgn="b"/>
                      <a:r>
                        <a:rPr lang="nl-NL" sz="2000" b="0" i="0" u="none" strike="noStrike">
                          <a:solidFill>
                            <a:srgbClr val="000000"/>
                          </a:solidFill>
                          <a:effectLst/>
                          <a:latin typeface="Arial"/>
                        </a:rPr>
                        <a:t>17,4</a:t>
                      </a:r>
                    </a:p>
                  </a:txBody>
                  <a:tcPr marL="12700" marR="12700" marT="12700" marB="0" anchor="b"/>
                </a:tc>
                <a:tc>
                  <a:txBody>
                    <a:bodyPr/>
                    <a:lstStyle/>
                    <a:p>
                      <a:pPr algn="r" fontAlgn="b"/>
                      <a:r>
                        <a:rPr lang="uk-UA" sz="2000" b="0" i="0" u="none" strike="noStrike">
                          <a:solidFill>
                            <a:srgbClr val="000000"/>
                          </a:solidFill>
                          <a:effectLst/>
                          <a:latin typeface="Calibri"/>
                        </a:rPr>
                        <a:t>13,3</a:t>
                      </a:r>
                    </a:p>
                  </a:txBody>
                  <a:tcPr marL="12700" marR="12700" marT="12700" marB="0" anchor="b"/>
                </a:tc>
                <a:tc>
                  <a:txBody>
                    <a:bodyPr/>
                    <a:lstStyle/>
                    <a:p>
                      <a:pPr algn="r" fontAlgn="b"/>
                      <a:r>
                        <a:rPr lang="is-IS" sz="2000" b="0" i="0" u="none" strike="noStrike">
                          <a:solidFill>
                            <a:srgbClr val="000000"/>
                          </a:solidFill>
                          <a:effectLst/>
                          <a:latin typeface="Arial"/>
                        </a:rPr>
                        <a:t>-23,6%</a:t>
                      </a:r>
                    </a:p>
                  </a:txBody>
                  <a:tcPr marL="12700" marR="12700" marT="12700" marB="0" anchor="b"/>
                </a:tc>
              </a:tr>
              <a:tr h="370840">
                <a:tc>
                  <a:txBody>
                    <a:bodyPr/>
                    <a:lstStyle/>
                    <a:p>
                      <a:pPr algn="l" fontAlgn="b"/>
                      <a:r>
                        <a:rPr lang="it-IT" sz="2000" b="0" i="0" u="none" strike="noStrike">
                          <a:solidFill>
                            <a:srgbClr val="FF0000"/>
                          </a:solidFill>
                          <a:effectLst/>
                          <a:latin typeface="Arial"/>
                        </a:rPr>
                        <a:t>IT</a:t>
                      </a:r>
                    </a:p>
                  </a:txBody>
                  <a:tcPr marL="12700" marR="12700" marT="12700" marB="0" anchor="b"/>
                </a:tc>
                <a:tc>
                  <a:txBody>
                    <a:bodyPr/>
                    <a:lstStyle/>
                    <a:p>
                      <a:pPr algn="r" fontAlgn="b"/>
                      <a:r>
                        <a:rPr lang="fi-FI" sz="2000" b="0" i="0" u="none" strike="noStrike">
                          <a:solidFill>
                            <a:srgbClr val="FF0000"/>
                          </a:solidFill>
                          <a:effectLst/>
                          <a:latin typeface="Arial"/>
                        </a:rPr>
                        <a:t>12,1</a:t>
                      </a:r>
                    </a:p>
                  </a:txBody>
                  <a:tcPr marL="12700" marR="12700" marT="12700" marB="0" anchor="b"/>
                </a:tc>
                <a:tc>
                  <a:txBody>
                    <a:bodyPr/>
                    <a:lstStyle/>
                    <a:p>
                      <a:pPr algn="r" fontAlgn="b"/>
                      <a:r>
                        <a:rPr lang="fi-FI" sz="2000" b="0" i="0" u="none" strike="noStrike">
                          <a:solidFill>
                            <a:srgbClr val="FF0000"/>
                          </a:solidFill>
                          <a:effectLst/>
                          <a:latin typeface="Arial"/>
                        </a:rPr>
                        <a:t>11,7</a:t>
                      </a:r>
                    </a:p>
                  </a:txBody>
                  <a:tcPr marL="12700" marR="12700" marT="12700" marB="0" anchor="b"/>
                </a:tc>
                <a:tc>
                  <a:txBody>
                    <a:bodyPr/>
                    <a:lstStyle/>
                    <a:p>
                      <a:pPr algn="r" fontAlgn="b"/>
                      <a:r>
                        <a:rPr lang="uk-UA" sz="2000" b="0" i="0" u="none" strike="noStrike">
                          <a:solidFill>
                            <a:srgbClr val="FF0000"/>
                          </a:solidFill>
                          <a:effectLst/>
                          <a:latin typeface="Arial"/>
                        </a:rPr>
                        <a:t>-3,3%</a:t>
                      </a:r>
                    </a:p>
                  </a:txBody>
                  <a:tcPr marL="12700" marR="12700" marT="12700" marB="0" anchor="b"/>
                </a:tc>
                <a:tc>
                  <a:txBody>
                    <a:bodyPr/>
                    <a:lstStyle/>
                    <a:p>
                      <a:pPr algn="l" fontAlgn="b"/>
                      <a:r>
                        <a:rPr lang="sk-SK" sz="2000" b="0" i="0" u="none" strike="noStrike">
                          <a:solidFill>
                            <a:srgbClr val="FF0000"/>
                          </a:solidFill>
                          <a:effectLst/>
                          <a:latin typeface="Arial"/>
                        </a:rPr>
                        <a:t> </a:t>
                      </a:r>
                    </a:p>
                  </a:txBody>
                  <a:tcPr marL="12700" marR="12700" marT="12700" marB="0" anchor="b"/>
                </a:tc>
                <a:tc>
                  <a:txBody>
                    <a:bodyPr/>
                    <a:lstStyle/>
                    <a:p>
                      <a:pPr algn="l" fontAlgn="b"/>
                      <a:r>
                        <a:rPr lang="it-IT" sz="2000" b="0" i="0" u="none" strike="noStrike">
                          <a:solidFill>
                            <a:srgbClr val="000000"/>
                          </a:solidFill>
                          <a:effectLst/>
                          <a:latin typeface="Arial"/>
                        </a:rPr>
                        <a:t>ES</a:t>
                      </a:r>
                    </a:p>
                  </a:txBody>
                  <a:tcPr marL="12700" marR="12700" marT="12700" marB="0" anchor="b"/>
                </a:tc>
                <a:tc>
                  <a:txBody>
                    <a:bodyPr/>
                    <a:lstStyle/>
                    <a:p>
                      <a:pPr algn="r" fontAlgn="b"/>
                      <a:r>
                        <a:rPr lang="is-IS" sz="2000" b="0" i="0" u="none" strike="noStrike">
                          <a:solidFill>
                            <a:srgbClr val="000000"/>
                          </a:solidFill>
                          <a:effectLst/>
                          <a:latin typeface="Arial"/>
                        </a:rPr>
                        <a:t>26,1</a:t>
                      </a:r>
                    </a:p>
                  </a:txBody>
                  <a:tcPr marL="12700" marR="12700" marT="12700" marB="0" anchor="b"/>
                </a:tc>
                <a:tc>
                  <a:txBody>
                    <a:bodyPr/>
                    <a:lstStyle/>
                    <a:p>
                      <a:pPr algn="r" fontAlgn="b"/>
                      <a:r>
                        <a:rPr lang="cs-CZ" sz="2000" b="0" i="0" u="none" strike="noStrike">
                          <a:solidFill>
                            <a:srgbClr val="000000"/>
                          </a:solidFill>
                          <a:effectLst/>
                          <a:latin typeface="Arial"/>
                        </a:rPr>
                        <a:t>19,6</a:t>
                      </a:r>
                    </a:p>
                  </a:txBody>
                  <a:tcPr marL="12700" marR="12700" marT="12700" marB="0" anchor="b"/>
                </a:tc>
                <a:tc>
                  <a:txBody>
                    <a:bodyPr/>
                    <a:lstStyle/>
                    <a:p>
                      <a:pPr algn="r" fontAlgn="b"/>
                      <a:r>
                        <a:rPr lang="pt-BR" sz="2000" b="0" i="0" u="none" strike="noStrike">
                          <a:solidFill>
                            <a:srgbClr val="000000"/>
                          </a:solidFill>
                          <a:effectLst/>
                          <a:latin typeface="Arial"/>
                        </a:rPr>
                        <a:t>-24,9%</a:t>
                      </a:r>
                    </a:p>
                  </a:txBody>
                  <a:tcPr marL="12700" marR="12700" marT="12700" marB="0" anchor="b"/>
                </a:tc>
              </a:tr>
              <a:tr h="370840">
                <a:tc>
                  <a:txBody>
                    <a:bodyPr/>
                    <a:lstStyle/>
                    <a:p>
                      <a:pPr algn="l" fontAlgn="b"/>
                      <a:r>
                        <a:rPr lang="it-IT" sz="2000" b="0" i="0" u="none" strike="noStrike">
                          <a:solidFill>
                            <a:srgbClr val="000000"/>
                          </a:solidFill>
                          <a:effectLst/>
                          <a:latin typeface="Arial"/>
                        </a:rPr>
                        <a:t>BE</a:t>
                      </a:r>
                    </a:p>
                  </a:txBody>
                  <a:tcPr marL="12700" marR="12700" marT="12700" marB="0" anchor="b"/>
                </a:tc>
                <a:tc>
                  <a:txBody>
                    <a:bodyPr/>
                    <a:lstStyle/>
                    <a:p>
                      <a:pPr algn="r" fontAlgn="b"/>
                      <a:r>
                        <a:rPr lang="is-IS" sz="2000" b="0" i="0" u="none" strike="noStrike">
                          <a:solidFill>
                            <a:srgbClr val="000000"/>
                          </a:solidFill>
                          <a:effectLst/>
                          <a:latin typeface="Arial"/>
                        </a:rPr>
                        <a:t>8,4</a:t>
                      </a:r>
                    </a:p>
                  </a:txBody>
                  <a:tcPr marL="12700" marR="12700" marT="12700" marB="0" anchor="b"/>
                </a:tc>
                <a:tc>
                  <a:txBody>
                    <a:bodyPr/>
                    <a:lstStyle/>
                    <a:p>
                      <a:pPr algn="r" fontAlgn="b"/>
                      <a:r>
                        <a:rPr lang="uk-UA" sz="2000" b="0" i="0" u="none" strike="noStrike">
                          <a:solidFill>
                            <a:srgbClr val="000000"/>
                          </a:solidFill>
                          <a:effectLst/>
                          <a:latin typeface="Arial"/>
                        </a:rPr>
                        <a:t>7,8</a:t>
                      </a:r>
                    </a:p>
                  </a:txBody>
                  <a:tcPr marL="12700" marR="12700" marT="12700" marB="0" anchor="b"/>
                </a:tc>
                <a:tc>
                  <a:txBody>
                    <a:bodyPr/>
                    <a:lstStyle/>
                    <a:p>
                      <a:pPr algn="r" fontAlgn="b"/>
                      <a:r>
                        <a:rPr lang="pt-BR" sz="2000" b="0" i="0" u="none" strike="noStrike">
                          <a:solidFill>
                            <a:srgbClr val="000000"/>
                          </a:solidFill>
                          <a:effectLst/>
                          <a:latin typeface="Arial"/>
                        </a:rPr>
                        <a:t>-7,1%</a:t>
                      </a:r>
                    </a:p>
                  </a:txBody>
                  <a:tcPr marL="12700" marR="12700" marT="12700" marB="0" anchor="b"/>
                </a:tc>
                <a:tc>
                  <a:txBody>
                    <a:bodyPr/>
                    <a:lstStyle/>
                    <a:p>
                      <a:pPr algn="l" fontAlgn="b"/>
                      <a:r>
                        <a:rPr lang="sk-SK" sz="2000" b="0" i="0" u="none" strike="noStrike">
                          <a:solidFill>
                            <a:srgbClr val="000000"/>
                          </a:solidFill>
                          <a:effectLst/>
                          <a:latin typeface="Arial"/>
                        </a:rPr>
                        <a:t> </a:t>
                      </a:r>
                    </a:p>
                  </a:txBody>
                  <a:tcPr marL="12700" marR="12700" marT="12700" marB="0" anchor="b"/>
                </a:tc>
                <a:tc>
                  <a:txBody>
                    <a:bodyPr/>
                    <a:lstStyle/>
                    <a:p>
                      <a:pPr algn="l" fontAlgn="b"/>
                      <a:r>
                        <a:rPr lang="it-IT" sz="2000" b="0" i="0" u="none" strike="noStrike">
                          <a:solidFill>
                            <a:srgbClr val="000000"/>
                          </a:solidFill>
                          <a:effectLst/>
                          <a:latin typeface="Arial"/>
                        </a:rPr>
                        <a:t>MT</a:t>
                      </a:r>
                    </a:p>
                  </a:txBody>
                  <a:tcPr marL="12700" marR="12700" marT="12700" marB="0" anchor="b"/>
                </a:tc>
                <a:tc>
                  <a:txBody>
                    <a:bodyPr/>
                    <a:lstStyle/>
                    <a:p>
                      <a:pPr algn="r" fontAlgn="b"/>
                      <a:r>
                        <a:rPr lang="uk-UA" sz="2000" b="0" i="0" u="none" strike="noStrike">
                          <a:solidFill>
                            <a:srgbClr val="000000"/>
                          </a:solidFill>
                          <a:effectLst/>
                          <a:latin typeface="Arial"/>
                        </a:rPr>
                        <a:t>6,4</a:t>
                      </a:r>
                    </a:p>
                  </a:txBody>
                  <a:tcPr marL="12700" marR="12700" marT="12700" marB="0" anchor="b"/>
                </a:tc>
                <a:tc>
                  <a:txBody>
                    <a:bodyPr/>
                    <a:lstStyle/>
                    <a:p>
                      <a:pPr algn="r" fontAlgn="b"/>
                      <a:r>
                        <a:rPr lang="fi-FI" sz="2000" b="0" i="0" u="none" strike="noStrike">
                          <a:solidFill>
                            <a:srgbClr val="000000"/>
                          </a:solidFill>
                          <a:effectLst/>
                          <a:latin typeface="Arial"/>
                        </a:rPr>
                        <a:t>4,7</a:t>
                      </a:r>
                    </a:p>
                  </a:txBody>
                  <a:tcPr marL="12700" marR="12700" marT="12700" marB="0" anchor="b"/>
                </a:tc>
                <a:tc>
                  <a:txBody>
                    <a:bodyPr/>
                    <a:lstStyle/>
                    <a:p>
                      <a:pPr algn="r" fontAlgn="b"/>
                      <a:r>
                        <a:rPr lang="is-IS" sz="2000" b="0" i="0" u="none" strike="noStrike">
                          <a:solidFill>
                            <a:srgbClr val="000000"/>
                          </a:solidFill>
                          <a:effectLst/>
                          <a:latin typeface="Arial"/>
                        </a:rPr>
                        <a:t>-26,6%</a:t>
                      </a:r>
                    </a:p>
                  </a:txBody>
                  <a:tcPr marL="12700" marR="12700" marT="12700" marB="0" anchor="b"/>
                </a:tc>
              </a:tr>
              <a:tr h="370840">
                <a:tc>
                  <a:txBody>
                    <a:bodyPr/>
                    <a:lstStyle/>
                    <a:p>
                      <a:pPr algn="l" fontAlgn="b"/>
                      <a:r>
                        <a:rPr lang="it-IT" sz="2000" b="0" i="0" u="none" strike="noStrike">
                          <a:solidFill>
                            <a:srgbClr val="000000"/>
                          </a:solidFill>
                          <a:effectLst/>
                          <a:latin typeface="Arial"/>
                        </a:rPr>
                        <a:t>DK</a:t>
                      </a:r>
                    </a:p>
                  </a:txBody>
                  <a:tcPr marL="12700" marR="12700" marT="12700" marB="0" anchor="b"/>
                </a:tc>
                <a:tc>
                  <a:txBody>
                    <a:bodyPr/>
                    <a:lstStyle/>
                    <a:p>
                      <a:pPr algn="r" fontAlgn="b"/>
                      <a:r>
                        <a:rPr lang="uk-UA" sz="2000" b="0" i="0" u="none" strike="noStrike">
                          <a:solidFill>
                            <a:srgbClr val="000000"/>
                          </a:solidFill>
                          <a:effectLst/>
                          <a:latin typeface="Arial"/>
                        </a:rPr>
                        <a:t>7,0</a:t>
                      </a:r>
                    </a:p>
                  </a:txBody>
                  <a:tcPr marL="12700" marR="12700" marT="12700" marB="0" anchor="b"/>
                </a:tc>
                <a:tc>
                  <a:txBody>
                    <a:bodyPr/>
                    <a:lstStyle/>
                    <a:p>
                      <a:pPr algn="r" fontAlgn="b"/>
                      <a:r>
                        <a:rPr lang="cs-CZ" sz="2000" b="0" i="0" u="none" strike="noStrike">
                          <a:solidFill>
                            <a:srgbClr val="000000"/>
                          </a:solidFill>
                          <a:effectLst/>
                          <a:latin typeface="Arial"/>
                        </a:rPr>
                        <a:t>6,2</a:t>
                      </a:r>
                    </a:p>
                  </a:txBody>
                  <a:tcPr marL="12700" marR="12700" marT="12700" marB="0" anchor="b"/>
                </a:tc>
                <a:tc>
                  <a:txBody>
                    <a:bodyPr/>
                    <a:lstStyle/>
                    <a:p>
                      <a:pPr algn="r" fontAlgn="b"/>
                      <a:r>
                        <a:rPr lang="pt-BR" sz="2000" b="0" i="0" u="none" strike="noStrike">
                          <a:solidFill>
                            <a:srgbClr val="000000"/>
                          </a:solidFill>
                          <a:effectLst/>
                          <a:latin typeface="Arial"/>
                        </a:rPr>
                        <a:t>-11,4%</a:t>
                      </a:r>
                    </a:p>
                  </a:txBody>
                  <a:tcPr marL="12700" marR="12700" marT="12700" marB="0" anchor="b"/>
                </a:tc>
                <a:tc>
                  <a:txBody>
                    <a:bodyPr/>
                    <a:lstStyle/>
                    <a:p>
                      <a:pPr algn="l" fontAlgn="b"/>
                      <a:r>
                        <a:rPr lang="sk-SK" sz="2000" b="0" i="0" u="none" strike="noStrike">
                          <a:solidFill>
                            <a:srgbClr val="000000"/>
                          </a:solidFill>
                          <a:effectLst/>
                          <a:latin typeface="Arial"/>
                        </a:rPr>
                        <a:t> </a:t>
                      </a:r>
                    </a:p>
                  </a:txBody>
                  <a:tcPr marL="12700" marR="12700" marT="12700" marB="0" anchor="b"/>
                </a:tc>
                <a:tc>
                  <a:txBody>
                    <a:bodyPr/>
                    <a:lstStyle/>
                    <a:p>
                      <a:pPr algn="l" fontAlgn="b"/>
                      <a:r>
                        <a:rPr lang="it-IT" sz="2000" b="0" i="0" u="none" strike="noStrike">
                          <a:solidFill>
                            <a:srgbClr val="000000"/>
                          </a:solidFill>
                          <a:effectLst/>
                          <a:latin typeface="Arial"/>
                        </a:rPr>
                        <a:t>SK</a:t>
                      </a:r>
                    </a:p>
                  </a:txBody>
                  <a:tcPr marL="12700" marR="12700" marT="12700" marB="0" anchor="b"/>
                </a:tc>
                <a:tc>
                  <a:txBody>
                    <a:bodyPr/>
                    <a:lstStyle/>
                    <a:p>
                      <a:pPr algn="r" fontAlgn="b"/>
                      <a:r>
                        <a:rPr lang="de-DE" sz="2000" b="0" i="0" u="none" strike="noStrike">
                          <a:solidFill>
                            <a:srgbClr val="000000"/>
                          </a:solidFill>
                          <a:effectLst/>
                          <a:latin typeface="Arial"/>
                        </a:rPr>
                        <a:t>14,2</a:t>
                      </a:r>
                    </a:p>
                  </a:txBody>
                  <a:tcPr marL="12700" marR="12700" marT="12700" marB="0" anchor="b"/>
                </a:tc>
                <a:tc>
                  <a:txBody>
                    <a:bodyPr/>
                    <a:lstStyle/>
                    <a:p>
                      <a:pPr algn="r" fontAlgn="b"/>
                      <a:r>
                        <a:rPr lang="fi-FI" sz="2000" b="0" i="0" u="none" strike="noStrike">
                          <a:solidFill>
                            <a:srgbClr val="000000"/>
                          </a:solidFill>
                          <a:effectLst/>
                          <a:latin typeface="Arial"/>
                        </a:rPr>
                        <a:t>9,7</a:t>
                      </a:r>
                    </a:p>
                  </a:txBody>
                  <a:tcPr marL="12700" marR="12700" marT="12700" marB="0" anchor="b"/>
                </a:tc>
                <a:tc>
                  <a:txBody>
                    <a:bodyPr/>
                    <a:lstStyle/>
                    <a:p>
                      <a:pPr algn="r" fontAlgn="b"/>
                      <a:r>
                        <a:rPr lang="fi-FI" sz="2000" b="0" i="0" u="none" strike="noStrike">
                          <a:solidFill>
                            <a:srgbClr val="000000"/>
                          </a:solidFill>
                          <a:effectLst/>
                          <a:latin typeface="Arial"/>
                        </a:rPr>
                        <a:t>-31,7%</a:t>
                      </a:r>
                    </a:p>
                  </a:txBody>
                  <a:tcPr marL="12700" marR="12700" marT="12700" marB="0" anchor="b"/>
                </a:tc>
              </a:tr>
              <a:tr h="370840">
                <a:tc>
                  <a:txBody>
                    <a:bodyPr/>
                    <a:lstStyle/>
                    <a:p>
                      <a:pPr algn="l" fontAlgn="b"/>
                      <a:r>
                        <a:rPr lang="it-IT" sz="2000" b="0" i="0" u="none" strike="noStrike">
                          <a:solidFill>
                            <a:srgbClr val="000000"/>
                          </a:solidFill>
                          <a:effectLst/>
                          <a:latin typeface="Arial"/>
                        </a:rPr>
                        <a:t>SE</a:t>
                      </a:r>
                    </a:p>
                  </a:txBody>
                  <a:tcPr marL="12700" marR="12700" marT="12700" marB="0" anchor="b"/>
                </a:tc>
                <a:tc>
                  <a:txBody>
                    <a:bodyPr/>
                    <a:lstStyle/>
                    <a:p>
                      <a:pPr algn="r" fontAlgn="b"/>
                      <a:r>
                        <a:rPr lang="en-US" sz="2000" b="0" i="0" u="none" strike="noStrike">
                          <a:solidFill>
                            <a:srgbClr val="000000"/>
                          </a:solidFill>
                          <a:effectLst/>
                          <a:latin typeface="Arial"/>
                        </a:rPr>
                        <a:t>8,0</a:t>
                      </a:r>
                    </a:p>
                  </a:txBody>
                  <a:tcPr marL="12700" marR="12700" marT="12700" marB="0" anchor="b"/>
                </a:tc>
                <a:tc>
                  <a:txBody>
                    <a:bodyPr/>
                    <a:lstStyle/>
                    <a:p>
                      <a:pPr algn="r" fontAlgn="b"/>
                      <a:r>
                        <a:rPr lang="fi-FI" sz="2000" b="0" i="0" u="none" strike="noStrike">
                          <a:solidFill>
                            <a:srgbClr val="000000"/>
                          </a:solidFill>
                          <a:effectLst/>
                          <a:latin typeface="Arial"/>
                        </a:rPr>
                        <a:t>6,9</a:t>
                      </a:r>
                    </a:p>
                  </a:txBody>
                  <a:tcPr marL="12700" marR="12700" marT="12700" marB="0" anchor="b"/>
                </a:tc>
                <a:tc>
                  <a:txBody>
                    <a:bodyPr/>
                    <a:lstStyle/>
                    <a:p>
                      <a:pPr algn="r" fontAlgn="b"/>
                      <a:r>
                        <a:rPr lang="is-IS" sz="2000" b="0" i="0" u="none" strike="noStrike">
                          <a:solidFill>
                            <a:srgbClr val="000000"/>
                          </a:solidFill>
                          <a:effectLst/>
                          <a:latin typeface="Arial"/>
                        </a:rPr>
                        <a:t>-13,8%</a:t>
                      </a:r>
                    </a:p>
                  </a:txBody>
                  <a:tcPr marL="12700" marR="12700" marT="12700" marB="0" anchor="b"/>
                </a:tc>
                <a:tc>
                  <a:txBody>
                    <a:bodyPr/>
                    <a:lstStyle/>
                    <a:p>
                      <a:pPr algn="l" fontAlgn="b"/>
                      <a:r>
                        <a:rPr lang="sk-SK" sz="2000" b="0" i="0" u="none" strike="noStrike">
                          <a:solidFill>
                            <a:srgbClr val="000000"/>
                          </a:solidFill>
                          <a:effectLst/>
                          <a:latin typeface="Arial"/>
                        </a:rPr>
                        <a:t> </a:t>
                      </a:r>
                    </a:p>
                  </a:txBody>
                  <a:tcPr marL="12700" marR="12700" marT="12700" marB="0" anchor="b"/>
                </a:tc>
                <a:tc>
                  <a:txBody>
                    <a:bodyPr/>
                    <a:lstStyle/>
                    <a:p>
                      <a:pPr algn="l" fontAlgn="b"/>
                      <a:r>
                        <a:rPr lang="it-IT" sz="2000" b="0" i="0" u="none" strike="noStrike">
                          <a:solidFill>
                            <a:srgbClr val="000000"/>
                          </a:solidFill>
                          <a:effectLst/>
                          <a:latin typeface="Arial"/>
                        </a:rPr>
                        <a:t>PT</a:t>
                      </a:r>
                    </a:p>
                  </a:txBody>
                  <a:tcPr marL="12700" marR="12700" marT="12700" marB="0" anchor="b"/>
                </a:tc>
                <a:tc>
                  <a:txBody>
                    <a:bodyPr/>
                    <a:lstStyle/>
                    <a:p>
                      <a:pPr algn="r" fontAlgn="b"/>
                      <a:r>
                        <a:rPr lang="uk-UA" sz="2000" b="0" i="0" u="none" strike="noStrike">
                          <a:solidFill>
                            <a:srgbClr val="000000"/>
                          </a:solidFill>
                          <a:effectLst/>
                          <a:latin typeface="Arial"/>
                        </a:rPr>
                        <a:t>16,4</a:t>
                      </a:r>
                    </a:p>
                  </a:txBody>
                  <a:tcPr marL="12700" marR="12700" marT="12700" marB="0" anchor="b"/>
                </a:tc>
                <a:tc>
                  <a:txBody>
                    <a:bodyPr/>
                    <a:lstStyle/>
                    <a:p>
                      <a:pPr algn="r" fontAlgn="b"/>
                      <a:r>
                        <a:rPr lang="cs-CZ" sz="2000" b="0" i="0" u="none" strike="noStrike">
                          <a:solidFill>
                            <a:srgbClr val="000000"/>
                          </a:solidFill>
                          <a:effectLst/>
                          <a:latin typeface="Arial"/>
                        </a:rPr>
                        <a:t>11,2</a:t>
                      </a:r>
                    </a:p>
                  </a:txBody>
                  <a:tcPr marL="12700" marR="12700" marT="12700" marB="0" anchor="b"/>
                </a:tc>
                <a:tc>
                  <a:txBody>
                    <a:bodyPr/>
                    <a:lstStyle/>
                    <a:p>
                      <a:pPr algn="r" fontAlgn="b"/>
                      <a:r>
                        <a:rPr lang="fi-FI" sz="2000" b="0" i="0" u="none" strike="noStrike">
                          <a:solidFill>
                            <a:srgbClr val="000000"/>
                          </a:solidFill>
                          <a:effectLst/>
                          <a:latin typeface="Arial"/>
                        </a:rPr>
                        <a:t>-31,7%</a:t>
                      </a:r>
                    </a:p>
                  </a:txBody>
                  <a:tcPr marL="12700" marR="12700" marT="12700" marB="0" anchor="b"/>
                </a:tc>
              </a:tr>
              <a:tr h="370840">
                <a:tc>
                  <a:txBody>
                    <a:bodyPr/>
                    <a:lstStyle/>
                    <a:p>
                      <a:pPr algn="l" fontAlgn="b"/>
                      <a:r>
                        <a:rPr lang="it-IT" sz="2000" b="0" i="0" u="none" strike="noStrike">
                          <a:solidFill>
                            <a:srgbClr val="000000"/>
                          </a:solidFill>
                          <a:effectLst/>
                          <a:latin typeface="Arial"/>
                        </a:rPr>
                        <a:t>EL</a:t>
                      </a:r>
                    </a:p>
                  </a:txBody>
                  <a:tcPr marL="12700" marR="12700" marT="12700" marB="0" anchor="b"/>
                </a:tc>
                <a:tc>
                  <a:txBody>
                    <a:bodyPr/>
                    <a:lstStyle/>
                    <a:p>
                      <a:pPr algn="r" fontAlgn="b"/>
                      <a:r>
                        <a:rPr lang="is-IS" sz="2000" b="0" i="0" u="none" strike="noStrike">
                          <a:solidFill>
                            <a:srgbClr val="000000"/>
                          </a:solidFill>
                          <a:effectLst/>
                          <a:latin typeface="Arial"/>
                        </a:rPr>
                        <a:t>27,5</a:t>
                      </a:r>
                    </a:p>
                  </a:txBody>
                  <a:tcPr marL="12700" marR="12700" marT="12700" marB="0" anchor="b"/>
                </a:tc>
                <a:tc>
                  <a:txBody>
                    <a:bodyPr/>
                    <a:lstStyle/>
                    <a:p>
                      <a:pPr algn="r" fontAlgn="b"/>
                      <a:r>
                        <a:rPr lang="is-IS" sz="2000" b="0" i="0" u="none" strike="noStrike">
                          <a:solidFill>
                            <a:srgbClr val="000000"/>
                          </a:solidFill>
                          <a:effectLst/>
                          <a:latin typeface="Arial"/>
                        </a:rPr>
                        <a:t>23,6</a:t>
                      </a:r>
                    </a:p>
                  </a:txBody>
                  <a:tcPr marL="12700" marR="12700" marT="12700" marB="0" anchor="b"/>
                </a:tc>
                <a:tc>
                  <a:txBody>
                    <a:bodyPr/>
                    <a:lstStyle/>
                    <a:p>
                      <a:pPr algn="r" fontAlgn="b"/>
                      <a:r>
                        <a:rPr lang="cs-CZ" sz="2000" b="0" i="0" u="none" strike="noStrike">
                          <a:solidFill>
                            <a:srgbClr val="000000"/>
                          </a:solidFill>
                          <a:effectLst/>
                          <a:latin typeface="Arial"/>
                        </a:rPr>
                        <a:t>-14,2%</a:t>
                      </a:r>
                    </a:p>
                  </a:txBody>
                  <a:tcPr marL="12700" marR="12700" marT="12700" marB="0" anchor="b"/>
                </a:tc>
                <a:tc>
                  <a:txBody>
                    <a:bodyPr/>
                    <a:lstStyle/>
                    <a:p>
                      <a:pPr algn="l" fontAlgn="b"/>
                      <a:r>
                        <a:rPr lang="sk-SK" sz="2000" b="0" i="0" u="none" strike="noStrike">
                          <a:solidFill>
                            <a:srgbClr val="000000"/>
                          </a:solidFill>
                          <a:effectLst/>
                          <a:latin typeface="Arial"/>
                        </a:rPr>
                        <a:t> </a:t>
                      </a:r>
                    </a:p>
                  </a:txBody>
                  <a:tcPr marL="12700" marR="12700" marT="12700" marB="0" anchor="b"/>
                </a:tc>
                <a:tc>
                  <a:txBody>
                    <a:bodyPr/>
                    <a:lstStyle/>
                    <a:p>
                      <a:pPr algn="l" fontAlgn="b"/>
                      <a:r>
                        <a:rPr lang="it-IT" sz="2000" b="0" i="0" u="none" strike="noStrike">
                          <a:solidFill>
                            <a:srgbClr val="000000"/>
                          </a:solidFill>
                          <a:effectLst/>
                          <a:latin typeface="Arial"/>
                        </a:rPr>
                        <a:t>LT</a:t>
                      </a:r>
                    </a:p>
                  </a:txBody>
                  <a:tcPr marL="12700" marR="12700" marT="12700" marB="0" anchor="b"/>
                </a:tc>
                <a:tc>
                  <a:txBody>
                    <a:bodyPr/>
                    <a:lstStyle/>
                    <a:p>
                      <a:pPr algn="r" fontAlgn="b"/>
                      <a:r>
                        <a:rPr lang="cs-CZ" sz="2000" b="0" i="0" u="none" strike="noStrike">
                          <a:solidFill>
                            <a:srgbClr val="000000"/>
                          </a:solidFill>
                          <a:effectLst/>
                          <a:latin typeface="Arial"/>
                        </a:rPr>
                        <a:t>11,8</a:t>
                      </a:r>
                    </a:p>
                  </a:txBody>
                  <a:tcPr marL="12700" marR="12700" marT="12700" marB="0" anchor="b"/>
                </a:tc>
                <a:tc>
                  <a:txBody>
                    <a:bodyPr/>
                    <a:lstStyle/>
                    <a:p>
                      <a:pPr algn="r" fontAlgn="b"/>
                      <a:r>
                        <a:rPr lang="fi-FI" sz="2000" b="0" i="0" u="none" strike="noStrike">
                          <a:solidFill>
                            <a:srgbClr val="000000"/>
                          </a:solidFill>
                          <a:effectLst/>
                          <a:latin typeface="Arial"/>
                        </a:rPr>
                        <a:t>7,9</a:t>
                      </a:r>
                    </a:p>
                  </a:txBody>
                  <a:tcPr marL="12700" marR="12700" marT="12700" marB="0" anchor="b"/>
                </a:tc>
                <a:tc>
                  <a:txBody>
                    <a:bodyPr/>
                    <a:lstStyle/>
                    <a:p>
                      <a:pPr algn="r" fontAlgn="b"/>
                      <a:r>
                        <a:rPr lang="pt-BR" sz="2000" b="0" i="0" u="none" strike="noStrike">
                          <a:solidFill>
                            <a:srgbClr val="000000"/>
                          </a:solidFill>
                          <a:effectLst/>
                          <a:latin typeface="Arial"/>
                        </a:rPr>
                        <a:t>-33,1%</a:t>
                      </a:r>
                    </a:p>
                  </a:txBody>
                  <a:tcPr marL="12700" marR="12700" marT="12700" marB="0" anchor="b"/>
                </a:tc>
              </a:tr>
              <a:tr h="370840">
                <a:tc>
                  <a:txBody>
                    <a:bodyPr/>
                    <a:lstStyle/>
                    <a:p>
                      <a:pPr algn="l" fontAlgn="b"/>
                      <a:r>
                        <a:rPr lang="it-IT" sz="2000" b="0" i="0" u="none" strike="noStrike">
                          <a:solidFill>
                            <a:srgbClr val="000000"/>
                          </a:solidFill>
                          <a:effectLst/>
                          <a:latin typeface="Arial"/>
                        </a:rPr>
                        <a:t>EA19</a:t>
                      </a:r>
                    </a:p>
                  </a:txBody>
                  <a:tcPr marL="12700" marR="12700" marT="12700" marB="0" anchor="b"/>
                </a:tc>
                <a:tc>
                  <a:txBody>
                    <a:bodyPr/>
                    <a:lstStyle/>
                    <a:p>
                      <a:pPr algn="r" fontAlgn="b"/>
                      <a:r>
                        <a:rPr lang="nb-NO" sz="2000" b="0" i="0" u="none" strike="noStrike">
                          <a:solidFill>
                            <a:srgbClr val="000000"/>
                          </a:solidFill>
                          <a:effectLst/>
                          <a:latin typeface="Arial"/>
                        </a:rPr>
                        <a:t>12,0</a:t>
                      </a:r>
                    </a:p>
                  </a:txBody>
                  <a:tcPr marL="12700" marR="12700" marT="12700" marB="0" anchor="b"/>
                </a:tc>
                <a:tc>
                  <a:txBody>
                    <a:bodyPr/>
                    <a:lstStyle/>
                    <a:p>
                      <a:pPr algn="r" fontAlgn="b"/>
                      <a:r>
                        <a:rPr lang="en-US" sz="2000" b="0" i="0" u="none" strike="noStrike">
                          <a:solidFill>
                            <a:srgbClr val="000000"/>
                          </a:solidFill>
                          <a:effectLst/>
                          <a:latin typeface="Arial"/>
                        </a:rPr>
                        <a:t>10,0</a:t>
                      </a:r>
                    </a:p>
                  </a:txBody>
                  <a:tcPr marL="12700" marR="12700" marT="12700" marB="0" anchor="b"/>
                </a:tc>
                <a:tc>
                  <a:txBody>
                    <a:bodyPr/>
                    <a:lstStyle/>
                    <a:p>
                      <a:pPr algn="r" fontAlgn="b"/>
                      <a:r>
                        <a:rPr lang="pt-BR" sz="2000" b="0" i="0" u="none" strike="noStrike">
                          <a:solidFill>
                            <a:srgbClr val="000000"/>
                          </a:solidFill>
                          <a:effectLst/>
                          <a:latin typeface="Arial"/>
                        </a:rPr>
                        <a:t>-16,7%</a:t>
                      </a:r>
                    </a:p>
                  </a:txBody>
                  <a:tcPr marL="12700" marR="12700" marT="12700" marB="0" anchor="b"/>
                </a:tc>
                <a:tc>
                  <a:txBody>
                    <a:bodyPr/>
                    <a:lstStyle/>
                    <a:p>
                      <a:pPr algn="l" fontAlgn="b"/>
                      <a:r>
                        <a:rPr lang="sk-SK" sz="2000" b="0" i="0" u="none" strike="noStrike">
                          <a:solidFill>
                            <a:srgbClr val="000000"/>
                          </a:solidFill>
                          <a:effectLst/>
                          <a:latin typeface="Arial"/>
                        </a:rPr>
                        <a:t> </a:t>
                      </a:r>
                    </a:p>
                  </a:txBody>
                  <a:tcPr marL="12700" marR="12700" marT="12700" marB="0" anchor="b"/>
                </a:tc>
                <a:tc>
                  <a:txBody>
                    <a:bodyPr/>
                    <a:lstStyle/>
                    <a:p>
                      <a:pPr algn="l" fontAlgn="b"/>
                      <a:r>
                        <a:rPr lang="it-IT" sz="2000" b="0" i="0" u="none" strike="noStrike">
                          <a:solidFill>
                            <a:srgbClr val="000000"/>
                          </a:solidFill>
                          <a:effectLst/>
                          <a:latin typeface="Arial"/>
                        </a:rPr>
                        <a:t>UK</a:t>
                      </a:r>
                    </a:p>
                  </a:txBody>
                  <a:tcPr marL="12700" marR="12700" marT="12700" marB="0" anchor="b"/>
                </a:tc>
                <a:tc>
                  <a:txBody>
                    <a:bodyPr/>
                    <a:lstStyle/>
                    <a:p>
                      <a:pPr algn="r" fontAlgn="b"/>
                      <a:r>
                        <a:rPr lang="uk-UA" sz="2000" b="0" i="0" u="none" strike="noStrike">
                          <a:solidFill>
                            <a:srgbClr val="000000"/>
                          </a:solidFill>
                          <a:effectLst/>
                          <a:latin typeface="Arial"/>
                        </a:rPr>
                        <a:t>7,6</a:t>
                      </a:r>
                    </a:p>
                  </a:txBody>
                  <a:tcPr marL="12700" marR="12700" marT="12700" marB="0" anchor="b"/>
                </a:tc>
                <a:tc>
                  <a:txBody>
                    <a:bodyPr/>
                    <a:lstStyle/>
                    <a:p>
                      <a:pPr algn="r" fontAlgn="b"/>
                      <a:r>
                        <a:rPr lang="uk-UA" sz="2000" b="0" i="0" u="none" strike="noStrike">
                          <a:solidFill>
                            <a:srgbClr val="000000"/>
                          </a:solidFill>
                          <a:effectLst/>
                          <a:latin typeface="Arial"/>
                        </a:rPr>
                        <a:t>4,8</a:t>
                      </a:r>
                    </a:p>
                  </a:txBody>
                  <a:tcPr marL="12700" marR="12700" marT="12700" marB="0" anchor="b"/>
                </a:tc>
                <a:tc>
                  <a:txBody>
                    <a:bodyPr/>
                    <a:lstStyle/>
                    <a:p>
                      <a:pPr algn="r" fontAlgn="b"/>
                      <a:r>
                        <a:rPr lang="cs-CZ" sz="2000" b="0" i="0" u="none" strike="noStrike">
                          <a:solidFill>
                            <a:srgbClr val="000000"/>
                          </a:solidFill>
                          <a:effectLst/>
                          <a:latin typeface="Arial"/>
                        </a:rPr>
                        <a:t>-36,8%</a:t>
                      </a:r>
                    </a:p>
                  </a:txBody>
                  <a:tcPr marL="12700" marR="12700" marT="12700" marB="0" anchor="b"/>
                </a:tc>
              </a:tr>
              <a:tr h="370840">
                <a:tc>
                  <a:txBody>
                    <a:bodyPr/>
                    <a:lstStyle/>
                    <a:p>
                      <a:pPr algn="l" fontAlgn="b"/>
                      <a:r>
                        <a:rPr lang="it-IT" sz="2000" b="0" i="0" u="none" strike="noStrike">
                          <a:solidFill>
                            <a:srgbClr val="000000"/>
                          </a:solidFill>
                          <a:effectLst/>
                          <a:latin typeface="Arial"/>
                        </a:rPr>
                        <a:t>RO</a:t>
                      </a:r>
                    </a:p>
                  </a:txBody>
                  <a:tcPr marL="12700" marR="12700" marT="12700" marB="0" anchor="b"/>
                </a:tc>
                <a:tc>
                  <a:txBody>
                    <a:bodyPr/>
                    <a:lstStyle/>
                    <a:p>
                      <a:pPr algn="r" fontAlgn="b"/>
                      <a:r>
                        <a:rPr lang="uk-UA" sz="2000" b="0" i="0" u="none" strike="noStrike">
                          <a:solidFill>
                            <a:srgbClr val="000000"/>
                          </a:solidFill>
                          <a:effectLst/>
                          <a:latin typeface="Arial"/>
                        </a:rPr>
                        <a:t>7,1</a:t>
                      </a:r>
                    </a:p>
                  </a:txBody>
                  <a:tcPr marL="12700" marR="12700" marT="12700" marB="0" anchor="b"/>
                </a:tc>
                <a:tc>
                  <a:txBody>
                    <a:bodyPr/>
                    <a:lstStyle/>
                    <a:p>
                      <a:pPr algn="r" fontAlgn="b"/>
                      <a:r>
                        <a:rPr lang="fi-FI" sz="2000" b="0" i="0" u="none" strike="noStrike">
                          <a:solidFill>
                            <a:srgbClr val="000000"/>
                          </a:solidFill>
                          <a:effectLst/>
                          <a:latin typeface="Arial"/>
                        </a:rPr>
                        <a:t>5,9</a:t>
                      </a:r>
                    </a:p>
                  </a:txBody>
                  <a:tcPr marL="12700" marR="12700" marT="12700" marB="0" anchor="b"/>
                </a:tc>
                <a:tc>
                  <a:txBody>
                    <a:bodyPr/>
                    <a:lstStyle/>
                    <a:p>
                      <a:pPr algn="r" fontAlgn="b"/>
                      <a:r>
                        <a:rPr lang="pt-BR" sz="2000" b="0" i="0" u="none" strike="noStrike">
                          <a:solidFill>
                            <a:srgbClr val="000000"/>
                          </a:solidFill>
                          <a:effectLst/>
                          <a:latin typeface="Arial"/>
                        </a:rPr>
                        <a:t>-16,9%</a:t>
                      </a:r>
                    </a:p>
                  </a:txBody>
                  <a:tcPr marL="12700" marR="12700" marT="12700" marB="0" anchor="b"/>
                </a:tc>
                <a:tc>
                  <a:txBody>
                    <a:bodyPr/>
                    <a:lstStyle/>
                    <a:p>
                      <a:pPr algn="l" fontAlgn="b"/>
                      <a:r>
                        <a:rPr lang="sk-SK" sz="2000" b="0" i="0" u="none" strike="noStrike">
                          <a:solidFill>
                            <a:srgbClr val="000000"/>
                          </a:solidFill>
                          <a:effectLst/>
                          <a:latin typeface="Arial"/>
                        </a:rPr>
                        <a:t> </a:t>
                      </a:r>
                    </a:p>
                  </a:txBody>
                  <a:tcPr marL="12700" marR="12700" marT="12700" marB="0" anchor="b"/>
                </a:tc>
                <a:tc>
                  <a:txBody>
                    <a:bodyPr/>
                    <a:lstStyle/>
                    <a:p>
                      <a:pPr algn="l" fontAlgn="b"/>
                      <a:r>
                        <a:rPr lang="it-IT" sz="2000" b="0" i="0" u="none" strike="noStrike">
                          <a:solidFill>
                            <a:srgbClr val="000000"/>
                          </a:solidFill>
                          <a:effectLst/>
                          <a:latin typeface="Arial"/>
                        </a:rPr>
                        <a:t>IE</a:t>
                      </a:r>
                    </a:p>
                  </a:txBody>
                  <a:tcPr marL="12700" marR="12700" marT="12700" marB="0" anchor="b"/>
                </a:tc>
                <a:tc>
                  <a:txBody>
                    <a:bodyPr/>
                    <a:lstStyle/>
                    <a:p>
                      <a:pPr algn="r" fontAlgn="b"/>
                      <a:r>
                        <a:rPr lang="is-IS" sz="2000" b="0" i="0" u="none" strike="noStrike">
                          <a:solidFill>
                            <a:srgbClr val="000000"/>
                          </a:solidFill>
                          <a:effectLst/>
                          <a:latin typeface="Arial"/>
                        </a:rPr>
                        <a:t>13,1</a:t>
                      </a:r>
                    </a:p>
                  </a:txBody>
                  <a:tcPr marL="12700" marR="12700" marT="12700" marB="0" anchor="b"/>
                </a:tc>
                <a:tc>
                  <a:txBody>
                    <a:bodyPr/>
                    <a:lstStyle/>
                    <a:p>
                      <a:pPr algn="r" fontAlgn="b"/>
                      <a:r>
                        <a:rPr lang="fi-FI" sz="2000" b="0" i="0" u="none" strike="noStrike">
                          <a:solidFill>
                            <a:srgbClr val="000000"/>
                          </a:solidFill>
                          <a:effectLst/>
                          <a:latin typeface="Arial"/>
                        </a:rPr>
                        <a:t>7,9</a:t>
                      </a:r>
                    </a:p>
                  </a:txBody>
                  <a:tcPr marL="12700" marR="12700" marT="12700" marB="0" anchor="b"/>
                </a:tc>
                <a:tc>
                  <a:txBody>
                    <a:bodyPr/>
                    <a:lstStyle/>
                    <a:p>
                      <a:pPr algn="r" fontAlgn="b"/>
                      <a:r>
                        <a:rPr lang="pt-BR" sz="2000" b="0" i="0" u="none" strike="noStrike">
                          <a:solidFill>
                            <a:srgbClr val="000000"/>
                          </a:solidFill>
                          <a:effectLst/>
                          <a:latin typeface="Arial"/>
                        </a:rPr>
                        <a:t>-39,7%</a:t>
                      </a:r>
                    </a:p>
                  </a:txBody>
                  <a:tcPr marL="12700" marR="12700" marT="12700" marB="0" anchor="b"/>
                </a:tc>
              </a:tr>
              <a:tr h="370840">
                <a:tc>
                  <a:txBody>
                    <a:bodyPr/>
                    <a:lstStyle/>
                    <a:p>
                      <a:pPr algn="l" fontAlgn="b"/>
                      <a:r>
                        <a:rPr lang="it-IT" sz="2000" b="0" i="0" u="none" strike="noStrike">
                          <a:solidFill>
                            <a:srgbClr val="000000"/>
                          </a:solidFill>
                          <a:effectLst/>
                          <a:latin typeface="Arial"/>
                        </a:rPr>
                        <a:t>CY</a:t>
                      </a:r>
                    </a:p>
                  </a:txBody>
                  <a:tcPr marL="12700" marR="12700" marT="12700" marB="0" anchor="b"/>
                </a:tc>
                <a:tc>
                  <a:txBody>
                    <a:bodyPr/>
                    <a:lstStyle/>
                    <a:p>
                      <a:pPr algn="r" fontAlgn="b"/>
                      <a:r>
                        <a:rPr lang="fi-FI" sz="2000" b="0" i="0" u="none" strike="noStrike">
                          <a:solidFill>
                            <a:srgbClr val="000000"/>
                          </a:solidFill>
                          <a:effectLst/>
                          <a:latin typeface="Arial"/>
                        </a:rPr>
                        <a:t>15,9</a:t>
                      </a:r>
                    </a:p>
                  </a:txBody>
                  <a:tcPr marL="12700" marR="12700" marT="12700" marB="0" anchor="b"/>
                </a:tc>
                <a:tc>
                  <a:txBody>
                    <a:bodyPr/>
                    <a:lstStyle/>
                    <a:p>
                      <a:pPr algn="r" fontAlgn="b"/>
                      <a:r>
                        <a:rPr lang="is-IS" sz="2000" b="0" i="0" u="none" strike="noStrike">
                          <a:solidFill>
                            <a:srgbClr val="000000"/>
                          </a:solidFill>
                          <a:effectLst/>
                          <a:latin typeface="Arial"/>
                        </a:rPr>
                        <a:t>13,1</a:t>
                      </a:r>
                    </a:p>
                  </a:txBody>
                  <a:tcPr marL="12700" marR="12700" marT="12700" marB="0" anchor="b"/>
                </a:tc>
                <a:tc>
                  <a:txBody>
                    <a:bodyPr/>
                    <a:lstStyle/>
                    <a:p>
                      <a:pPr algn="r" fontAlgn="b"/>
                      <a:r>
                        <a:rPr lang="pt-BR" sz="2000" b="0" i="0" u="none" strike="noStrike">
                          <a:solidFill>
                            <a:srgbClr val="000000"/>
                          </a:solidFill>
                          <a:effectLst/>
                          <a:latin typeface="Arial"/>
                        </a:rPr>
                        <a:t>-17,6%</a:t>
                      </a:r>
                    </a:p>
                  </a:txBody>
                  <a:tcPr marL="12700" marR="12700" marT="12700" marB="0" anchor="b"/>
                </a:tc>
                <a:tc>
                  <a:txBody>
                    <a:bodyPr/>
                    <a:lstStyle/>
                    <a:p>
                      <a:pPr algn="l" fontAlgn="b"/>
                      <a:r>
                        <a:rPr lang="sk-SK" sz="2000" b="0" i="0" u="none" strike="noStrike">
                          <a:solidFill>
                            <a:srgbClr val="000000"/>
                          </a:solidFill>
                          <a:effectLst/>
                          <a:latin typeface="Arial"/>
                        </a:rPr>
                        <a:t> </a:t>
                      </a:r>
                    </a:p>
                  </a:txBody>
                  <a:tcPr marL="12700" marR="12700" marT="12700" marB="0" anchor="b"/>
                </a:tc>
                <a:tc>
                  <a:txBody>
                    <a:bodyPr/>
                    <a:lstStyle/>
                    <a:p>
                      <a:pPr algn="l" fontAlgn="b"/>
                      <a:r>
                        <a:rPr lang="it-IT" sz="2000" b="0" i="0" u="none" strike="noStrike">
                          <a:solidFill>
                            <a:srgbClr val="000000"/>
                          </a:solidFill>
                          <a:effectLst/>
                          <a:latin typeface="Arial"/>
                        </a:rPr>
                        <a:t>PL</a:t>
                      </a:r>
                    </a:p>
                  </a:txBody>
                  <a:tcPr marL="12700" marR="12700" marT="12700" marB="0" anchor="b"/>
                </a:tc>
                <a:tc>
                  <a:txBody>
                    <a:bodyPr/>
                    <a:lstStyle/>
                    <a:p>
                      <a:pPr algn="r" fontAlgn="b"/>
                      <a:r>
                        <a:rPr lang="uk-UA" sz="2000" b="0" i="0" u="none" strike="noStrike">
                          <a:solidFill>
                            <a:srgbClr val="000000"/>
                          </a:solidFill>
                          <a:effectLst/>
                          <a:latin typeface="Arial"/>
                        </a:rPr>
                        <a:t>10,3</a:t>
                      </a:r>
                    </a:p>
                  </a:txBody>
                  <a:tcPr marL="12700" marR="12700" marT="12700" marB="0" anchor="b"/>
                </a:tc>
                <a:tc>
                  <a:txBody>
                    <a:bodyPr/>
                    <a:lstStyle/>
                    <a:p>
                      <a:pPr algn="r" fontAlgn="b"/>
                      <a:r>
                        <a:rPr lang="cs-CZ" sz="2000" b="0" i="0" u="none" strike="noStrike">
                          <a:solidFill>
                            <a:srgbClr val="000000"/>
                          </a:solidFill>
                          <a:effectLst/>
                          <a:latin typeface="Arial"/>
                        </a:rPr>
                        <a:t>6,2</a:t>
                      </a:r>
                    </a:p>
                  </a:txBody>
                  <a:tcPr marL="12700" marR="12700" marT="12700" marB="0" anchor="b"/>
                </a:tc>
                <a:tc>
                  <a:txBody>
                    <a:bodyPr/>
                    <a:lstStyle/>
                    <a:p>
                      <a:pPr algn="r" fontAlgn="b"/>
                      <a:r>
                        <a:rPr lang="pt-BR" sz="2000" b="0" i="0" u="none" strike="noStrike">
                          <a:solidFill>
                            <a:srgbClr val="000000"/>
                          </a:solidFill>
                          <a:effectLst/>
                          <a:latin typeface="Arial"/>
                        </a:rPr>
                        <a:t>-39,8%</a:t>
                      </a:r>
                    </a:p>
                  </a:txBody>
                  <a:tcPr marL="12700" marR="12700" marT="12700" marB="0" anchor="b"/>
                </a:tc>
              </a:tr>
              <a:tr h="370840">
                <a:tc>
                  <a:txBody>
                    <a:bodyPr/>
                    <a:lstStyle/>
                    <a:p>
                      <a:pPr algn="l" fontAlgn="b"/>
                      <a:r>
                        <a:rPr lang="it-IT" sz="2000" b="0" i="0" u="none" strike="noStrike">
                          <a:solidFill>
                            <a:srgbClr val="000000"/>
                          </a:solidFill>
                          <a:effectLst/>
                          <a:latin typeface="Arial"/>
                        </a:rPr>
                        <a:t>NL</a:t>
                      </a:r>
                    </a:p>
                  </a:txBody>
                  <a:tcPr marL="12700" marR="12700" marT="12700" marB="0" anchor="b"/>
                </a:tc>
                <a:tc>
                  <a:txBody>
                    <a:bodyPr/>
                    <a:lstStyle/>
                    <a:p>
                      <a:pPr algn="r" fontAlgn="b"/>
                      <a:r>
                        <a:rPr lang="uk-UA" sz="2000" b="0" i="0" u="none" strike="noStrike">
                          <a:solidFill>
                            <a:srgbClr val="000000"/>
                          </a:solidFill>
                          <a:effectLst/>
                          <a:latin typeface="Arial"/>
                        </a:rPr>
                        <a:t>7,3</a:t>
                      </a:r>
                    </a:p>
                  </a:txBody>
                  <a:tcPr marL="12700" marR="12700" marT="12700" marB="0" anchor="b"/>
                </a:tc>
                <a:tc>
                  <a:txBody>
                    <a:bodyPr/>
                    <a:lstStyle/>
                    <a:p>
                      <a:pPr algn="r" fontAlgn="b"/>
                      <a:r>
                        <a:rPr lang="en-US" sz="2000" b="0" i="0" u="none" strike="noStrike">
                          <a:solidFill>
                            <a:srgbClr val="000000"/>
                          </a:solidFill>
                          <a:effectLst/>
                          <a:latin typeface="Arial"/>
                        </a:rPr>
                        <a:t>6,0</a:t>
                      </a:r>
                    </a:p>
                  </a:txBody>
                  <a:tcPr marL="12700" marR="12700" marT="12700" marB="0" anchor="b"/>
                </a:tc>
                <a:tc>
                  <a:txBody>
                    <a:bodyPr/>
                    <a:lstStyle/>
                    <a:p>
                      <a:pPr algn="r" fontAlgn="b"/>
                      <a:r>
                        <a:rPr lang="pt-BR" sz="2000" b="0" i="0" u="none" strike="noStrike">
                          <a:solidFill>
                            <a:srgbClr val="000000"/>
                          </a:solidFill>
                          <a:effectLst/>
                          <a:latin typeface="Arial"/>
                        </a:rPr>
                        <a:t>-17,8%</a:t>
                      </a:r>
                    </a:p>
                  </a:txBody>
                  <a:tcPr marL="12700" marR="12700" marT="12700" marB="0" anchor="b"/>
                </a:tc>
                <a:tc>
                  <a:txBody>
                    <a:bodyPr/>
                    <a:lstStyle/>
                    <a:p>
                      <a:pPr algn="l" fontAlgn="b"/>
                      <a:r>
                        <a:rPr lang="sk-SK" sz="2000" b="0" i="0" u="none" strike="noStrike">
                          <a:solidFill>
                            <a:srgbClr val="000000"/>
                          </a:solidFill>
                          <a:effectLst/>
                          <a:latin typeface="Arial"/>
                        </a:rPr>
                        <a:t> </a:t>
                      </a:r>
                    </a:p>
                  </a:txBody>
                  <a:tcPr marL="12700" marR="12700" marT="12700" marB="0" anchor="b"/>
                </a:tc>
                <a:tc>
                  <a:txBody>
                    <a:bodyPr/>
                    <a:lstStyle/>
                    <a:p>
                      <a:pPr algn="l" fontAlgn="b"/>
                      <a:r>
                        <a:rPr lang="it-IT" sz="2000" b="0" i="0" u="none" strike="noStrike">
                          <a:solidFill>
                            <a:srgbClr val="000000"/>
                          </a:solidFill>
                          <a:effectLst/>
                          <a:latin typeface="Arial"/>
                        </a:rPr>
                        <a:t>BG</a:t>
                      </a:r>
                    </a:p>
                  </a:txBody>
                  <a:tcPr marL="12700" marR="12700" marT="12700" marB="0" anchor="b"/>
                </a:tc>
                <a:tc>
                  <a:txBody>
                    <a:bodyPr/>
                    <a:lstStyle/>
                    <a:p>
                      <a:pPr algn="r" fontAlgn="b"/>
                      <a:r>
                        <a:rPr lang="is-IS" sz="2000" b="0" i="0" u="none" strike="noStrike">
                          <a:solidFill>
                            <a:srgbClr val="000000"/>
                          </a:solidFill>
                          <a:effectLst/>
                          <a:latin typeface="Arial"/>
                        </a:rPr>
                        <a:t>13,0</a:t>
                      </a:r>
                    </a:p>
                  </a:txBody>
                  <a:tcPr marL="12700" marR="12700" marT="12700" marB="0" anchor="b"/>
                </a:tc>
                <a:tc>
                  <a:txBody>
                    <a:bodyPr/>
                    <a:lstStyle/>
                    <a:p>
                      <a:pPr algn="r" fontAlgn="b"/>
                      <a:r>
                        <a:rPr lang="uk-UA" sz="2000" b="0" i="0" u="none" strike="noStrike">
                          <a:solidFill>
                            <a:srgbClr val="000000"/>
                          </a:solidFill>
                          <a:effectLst/>
                          <a:latin typeface="Arial"/>
                        </a:rPr>
                        <a:t>7,6</a:t>
                      </a:r>
                    </a:p>
                  </a:txBody>
                  <a:tcPr marL="12700" marR="12700" marT="12700" marB="0" anchor="b"/>
                </a:tc>
                <a:tc>
                  <a:txBody>
                    <a:bodyPr/>
                    <a:lstStyle/>
                    <a:p>
                      <a:pPr algn="r" fontAlgn="b"/>
                      <a:r>
                        <a:rPr lang="pt-BR" sz="2000" b="0" i="0" u="none" strike="noStrike">
                          <a:solidFill>
                            <a:srgbClr val="000000"/>
                          </a:solidFill>
                          <a:effectLst/>
                          <a:latin typeface="Arial"/>
                        </a:rPr>
                        <a:t>-41,5%</a:t>
                      </a:r>
                    </a:p>
                  </a:txBody>
                  <a:tcPr marL="12700" marR="12700" marT="12700" marB="0" anchor="b"/>
                </a:tc>
              </a:tr>
              <a:tr h="370840">
                <a:tc>
                  <a:txBody>
                    <a:bodyPr/>
                    <a:lstStyle/>
                    <a:p>
                      <a:pPr algn="l" fontAlgn="b"/>
                      <a:r>
                        <a:rPr lang="it-IT" sz="2000" b="0" i="0" u="none" strike="noStrike">
                          <a:solidFill>
                            <a:srgbClr val="000000"/>
                          </a:solidFill>
                          <a:effectLst/>
                          <a:latin typeface="Arial"/>
                        </a:rPr>
                        <a:t>LV</a:t>
                      </a:r>
                    </a:p>
                  </a:txBody>
                  <a:tcPr marL="12700" marR="12700" marT="12700" marB="0" anchor="b"/>
                </a:tc>
                <a:tc>
                  <a:txBody>
                    <a:bodyPr/>
                    <a:lstStyle/>
                    <a:p>
                      <a:pPr algn="r" fontAlgn="b"/>
                      <a:r>
                        <a:rPr lang="fi-FI" sz="2000" b="0" i="0" u="none" strike="noStrike">
                          <a:solidFill>
                            <a:srgbClr val="000000"/>
                          </a:solidFill>
                          <a:effectLst/>
                          <a:latin typeface="Arial"/>
                        </a:rPr>
                        <a:t>11,9</a:t>
                      </a:r>
                    </a:p>
                  </a:txBody>
                  <a:tcPr marL="12700" marR="12700" marT="12700" marB="0" anchor="b"/>
                </a:tc>
                <a:tc>
                  <a:txBody>
                    <a:bodyPr/>
                    <a:lstStyle/>
                    <a:p>
                      <a:pPr algn="r" fontAlgn="b"/>
                      <a:r>
                        <a:rPr lang="cs-CZ" sz="2000" b="0" i="0" u="none" strike="noStrike">
                          <a:solidFill>
                            <a:srgbClr val="000000"/>
                          </a:solidFill>
                          <a:effectLst/>
                          <a:latin typeface="Arial"/>
                        </a:rPr>
                        <a:t>9,6</a:t>
                      </a:r>
                    </a:p>
                  </a:txBody>
                  <a:tcPr marL="12700" marR="12700" marT="12700" marB="0" anchor="b"/>
                </a:tc>
                <a:tc>
                  <a:txBody>
                    <a:bodyPr/>
                    <a:lstStyle/>
                    <a:p>
                      <a:pPr algn="r" fontAlgn="b"/>
                      <a:r>
                        <a:rPr lang="pt-BR" sz="2000" b="0" i="0" u="none" strike="noStrike">
                          <a:solidFill>
                            <a:srgbClr val="000000"/>
                          </a:solidFill>
                          <a:effectLst/>
                          <a:latin typeface="Arial"/>
                        </a:rPr>
                        <a:t>-19,3%</a:t>
                      </a:r>
                    </a:p>
                  </a:txBody>
                  <a:tcPr marL="12700" marR="12700" marT="12700" marB="0" anchor="b"/>
                </a:tc>
                <a:tc>
                  <a:txBody>
                    <a:bodyPr/>
                    <a:lstStyle/>
                    <a:p>
                      <a:pPr algn="l" fontAlgn="b"/>
                      <a:r>
                        <a:rPr lang="sk-SK" sz="2000" b="0" i="0" u="none" strike="noStrike">
                          <a:solidFill>
                            <a:srgbClr val="000000"/>
                          </a:solidFill>
                          <a:effectLst/>
                          <a:latin typeface="Arial"/>
                        </a:rPr>
                        <a:t> </a:t>
                      </a:r>
                    </a:p>
                  </a:txBody>
                  <a:tcPr marL="12700" marR="12700" marT="12700" marB="0" anchor="b"/>
                </a:tc>
                <a:tc>
                  <a:txBody>
                    <a:bodyPr/>
                    <a:lstStyle/>
                    <a:p>
                      <a:pPr algn="l" fontAlgn="b"/>
                      <a:r>
                        <a:rPr lang="it-IT" sz="2000" b="0" i="0" u="none" strike="noStrike">
                          <a:solidFill>
                            <a:srgbClr val="000000"/>
                          </a:solidFill>
                          <a:effectLst/>
                          <a:latin typeface="Arial"/>
                        </a:rPr>
                        <a:t>CZ</a:t>
                      </a:r>
                    </a:p>
                  </a:txBody>
                  <a:tcPr marL="12700" marR="12700" marT="12700" marB="0" anchor="b"/>
                </a:tc>
                <a:tc>
                  <a:txBody>
                    <a:bodyPr/>
                    <a:lstStyle/>
                    <a:p>
                      <a:pPr algn="r" fontAlgn="b"/>
                      <a:r>
                        <a:rPr lang="uk-UA" sz="2000" b="0" i="0" u="none" strike="noStrike">
                          <a:solidFill>
                            <a:srgbClr val="000000"/>
                          </a:solidFill>
                          <a:effectLst/>
                          <a:latin typeface="Arial"/>
                        </a:rPr>
                        <a:t>7,0</a:t>
                      </a:r>
                    </a:p>
                  </a:txBody>
                  <a:tcPr marL="12700" marR="12700" marT="12700" marB="0" anchor="b"/>
                </a:tc>
                <a:tc>
                  <a:txBody>
                    <a:bodyPr/>
                    <a:lstStyle/>
                    <a:p>
                      <a:pPr algn="r" fontAlgn="b"/>
                      <a:r>
                        <a:rPr lang="en-US" sz="2000" b="0" i="0" u="none" strike="noStrike">
                          <a:solidFill>
                            <a:srgbClr val="000000"/>
                          </a:solidFill>
                          <a:effectLst/>
                          <a:latin typeface="Arial"/>
                        </a:rPr>
                        <a:t>4,0</a:t>
                      </a:r>
                    </a:p>
                  </a:txBody>
                  <a:tcPr marL="12700" marR="12700" marT="12700" marB="0" anchor="b"/>
                </a:tc>
                <a:tc>
                  <a:txBody>
                    <a:bodyPr/>
                    <a:lstStyle/>
                    <a:p>
                      <a:pPr algn="r" fontAlgn="b"/>
                      <a:r>
                        <a:rPr lang="fi-FI" sz="2000" b="0" i="0" u="none" strike="noStrike">
                          <a:solidFill>
                            <a:srgbClr val="000000"/>
                          </a:solidFill>
                          <a:effectLst/>
                          <a:latin typeface="Arial"/>
                        </a:rPr>
                        <a:t>-42,9%</a:t>
                      </a:r>
                    </a:p>
                  </a:txBody>
                  <a:tcPr marL="12700" marR="12700" marT="12700" marB="0" anchor="b"/>
                </a:tc>
              </a:tr>
              <a:tr h="370840">
                <a:tc>
                  <a:txBody>
                    <a:bodyPr/>
                    <a:lstStyle/>
                    <a:p>
                      <a:pPr algn="l" fontAlgn="b"/>
                      <a:r>
                        <a:rPr lang="it-IT" sz="2000" b="0" i="0" u="none" strike="noStrike">
                          <a:solidFill>
                            <a:srgbClr val="000000"/>
                          </a:solidFill>
                          <a:effectLst/>
                          <a:latin typeface="Arial"/>
                        </a:rPr>
                        <a:t>SI</a:t>
                      </a:r>
                    </a:p>
                  </a:txBody>
                  <a:tcPr marL="12700" marR="12700" marT="12700" marB="0" anchor="b"/>
                </a:tc>
                <a:tc>
                  <a:txBody>
                    <a:bodyPr/>
                    <a:lstStyle/>
                    <a:p>
                      <a:pPr algn="r" fontAlgn="b"/>
                      <a:r>
                        <a:rPr lang="uk-UA" sz="2000" b="0" i="0" u="none" strike="noStrike">
                          <a:solidFill>
                            <a:srgbClr val="000000"/>
                          </a:solidFill>
                          <a:effectLst/>
                          <a:latin typeface="Arial"/>
                        </a:rPr>
                        <a:t>10,1</a:t>
                      </a:r>
                    </a:p>
                  </a:txBody>
                  <a:tcPr marL="12700" marR="12700" marT="12700" marB="0" anchor="b"/>
                </a:tc>
                <a:tc>
                  <a:txBody>
                    <a:bodyPr/>
                    <a:lstStyle/>
                    <a:p>
                      <a:pPr algn="r" fontAlgn="b"/>
                      <a:r>
                        <a:rPr lang="en-US" sz="2000" b="0" i="0" u="none" strike="noStrike">
                          <a:solidFill>
                            <a:srgbClr val="000000"/>
                          </a:solidFill>
                          <a:effectLst/>
                          <a:latin typeface="Arial"/>
                        </a:rPr>
                        <a:t>8,0</a:t>
                      </a:r>
                    </a:p>
                  </a:txBody>
                  <a:tcPr marL="12700" marR="12700" marT="12700" marB="0" anchor="b"/>
                </a:tc>
                <a:tc>
                  <a:txBody>
                    <a:bodyPr/>
                    <a:lstStyle/>
                    <a:p>
                      <a:pPr algn="r" fontAlgn="b"/>
                      <a:r>
                        <a:rPr lang="is-IS" sz="2000" b="0" i="0" u="none" strike="noStrike">
                          <a:solidFill>
                            <a:srgbClr val="000000"/>
                          </a:solidFill>
                          <a:effectLst/>
                          <a:latin typeface="Arial"/>
                        </a:rPr>
                        <a:t>-20,8%</a:t>
                      </a:r>
                    </a:p>
                  </a:txBody>
                  <a:tcPr marL="12700" marR="12700" marT="12700" marB="0" anchor="b"/>
                </a:tc>
                <a:tc>
                  <a:txBody>
                    <a:bodyPr/>
                    <a:lstStyle/>
                    <a:p>
                      <a:pPr algn="l" fontAlgn="b"/>
                      <a:r>
                        <a:rPr lang="sk-SK" sz="2000" b="0" i="0" u="none" strike="noStrike">
                          <a:solidFill>
                            <a:srgbClr val="000000"/>
                          </a:solidFill>
                          <a:effectLst/>
                          <a:latin typeface="Arial"/>
                        </a:rPr>
                        <a:t> </a:t>
                      </a:r>
                    </a:p>
                  </a:txBody>
                  <a:tcPr marL="12700" marR="12700" marT="12700" marB="0" anchor="b"/>
                </a:tc>
                <a:tc>
                  <a:txBody>
                    <a:bodyPr/>
                    <a:lstStyle/>
                    <a:p>
                      <a:pPr algn="l" fontAlgn="b"/>
                      <a:r>
                        <a:rPr lang="it-IT" sz="2000" b="0" i="0" u="none" strike="noStrike">
                          <a:solidFill>
                            <a:srgbClr val="000000"/>
                          </a:solidFill>
                          <a:effectLst/>
                          <a:latin typeface="Arial"/>
                        </a:rPr>
                        <a:t>HU</a:t>
                      </a:r>
                    </a:p>
                  </a:txBody>
                  <a:tcPr marL="12700" marR="12700" marT="12700" marB="0" anchor="b"/>
                </a:tc>
                <a:tc>
                  <a:txBody>
                    <a:bodyPr/>
                    <a:lstStyle/>
                    <a:p>
                      <a:pPr algn="r" fontAlgn="b"/>
                      <a:r>
                        <a:rPr lang="is-IS" sz="2000" b="0" i="0" u="none" strike="noStrike">
                          <a:solidFill>
                            <a:srgbClr val="000000"/>
                          </a:solidFill>
                          <a:effectLst/>
                          <a:latin typeface="Arial"/>
                        </a:rPr>
                        <a:t>10,2</a:t>
                      </a:r>
                    </a:p>
                  </a:txBody>
                  <a:tcPr marL="12700" marR="12700" marT="12700" marB="0" anchor="b"/>
                </a:tc>
                <a:tc>
                  <a:txBody>
                    <a:bodyPr/>
                    <a:lstStyle/>
                    <a:p>
                      <a:pPr algn="r" fontAlgn="b"/>
                      <a:r>
                        <a:rPr lang="uk-UA" sz="2000" b="0" i="0" u="none" strike="noStrike">
                          <a:solidFill>
                            <a:srgbClr val="000000"/>
                          </a:solidFill>
                          <a:effectLst/>
                          <a:latin typeface="Arial"/>
                        </a:rPr>
                        <a:t>5,1</a:t>
                      </a:r>
                    </a:p>
                  </a:txBody>
                  <a:tcPr marL="12700" marR="12700" marT="12700" marB="0" anchor="b"/>
                </a:tc>
                <a:tc>
                  <a:txBody>
                    <a:bodyPr/>
                    <a:lstStyle/>
                    <a:p>
                      <a:pPr algn="r" fontAlgn="b"/>
                      <a:r>
                        <a:rPr lang="en-US" sz="2000" b="0" i="0" u="none" strike="noStrike" dirty="0">
                          <a:solidFill>
                            <a:srgbClr val="000000"/>
                          </a:solidFill>
                          <a:effectLst/>
                          <a:latin typeface="Arial"/>
                        </a:rPr>
                        <a:t>-50,0%</a:t>
                      </a:r>
                    </a:p>
                  </a:txBody>
                  <a:tcPr marL="12700" marR="12700" marT="12700" marB="0" anchor="b"/>
                </a:tc>
              </a:tr>
            </a:tbl>
          </a:graphicData>
        </a:graphic>
      </p:graphicFrame>
    </p:spTree>
    <p:extLst>
      <p:ext uri="{BB962C8B-B14F-4D97-AF65-F5344CB8AC3E}">
        <p14:creationId xmlns:p14="http://schemas.microsoft.com/office/powerpoint/2010/main" val="361994830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Il tasso di disoccupazione più alto dal 2008 e quello di dicembre 2016</a:t>
            </a:r>
            <a:endParaRPr lang="it-IT" dirty="0"/>
          </a:p>
        </p:txBody>
      </p:sp>
      <p:pic>
        <p:nvPicPr>
          <p:cNvPr id="4" name="Immagine 3"/>
          <p:cNvPicPr>
            <a:picLocks noChangeAspect="1"/>
          </p:cNvPicPr>
          <p:nvPr/>
        </p:nvPicPr>
        <p:blipFill>
          <a:blip r:embed="rId2"/>
          <a:stretch>
            <a:fillRect/>
          </a:stretch>
        </p:blipFill>
        <p:spPr>
          <a:xfrm>
            <a:off x="0" y="1820332"/>
            <a:ext cx="9144000" cy="5351031"/>
          </a:xfrm>
          <a:prstGeom prst="rect">
            <a:avLst/>
          </a:prstGeom>
        </p:spPr>
      </p:pic>
    </p:spTree>
    <p:extLst>
      <p:ext uri="{BB962C8B-B14F-4D97-AF65-F5344CB8AC3E}">
        <p14:creationId xmlns:p14="http://schemas.microsoft.com/office/powerpoint/2010/main" val="10175776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69334"/>
            <a:ext cx="8686800" cy="846666"/>
          </a:xfrm>
        </p:spPr>
        <p:txBody>
          <a:bodyPr>
            <a:noAutofit/>
          </a:bodyPr>
          <a:lstStyle/>
          <a:p>
            <a:r>
              <a:rPr lang="it-IT" sz="3600" dirty="0"/>
              <a:t>Il tasso di disoccupazione </a:t>
            </a:r>
            <a:r>
              <a:rPr lang="it-IT" sz="3600" dirty="0" smtClean="0"/>
              <a:t>giovanile più </a:t>
            </a:r>
            <a:r>
              <a:rPr lang="it-IT" sz="3600" dirty="0"/>
              <a:t>alto dal 2008 e quello di dicembre 2016</a:t>
            </a:r>
          </a:p>
        </p:txBody>
      </p:sp>
      <p:pic>
        <p:nvPicPr>
          <p:cNvPr id="4" name="Immagine 3"/>
          <p:cNvPicPr>
            <a:picLocks noChangeAspect="1"/>
          </p:cNvPicPr>
          <p:nvPr/>
        </p:nvPicPr>
        <p:blipFill>
          <a:blip r:embed="rId2"/>
          <a:stretch>
            <a:fillRect/>
          </a:stretch>
        </p:blipFill>
        <p:spPr>
          <a:xfrm>
            <a:off x="345722" y="1129404"/>
            <a:ext cx="8623300" cy="5728596"/>
          </a:xfrm>
          <a:prstGeom prst="rect">
            <a:avLst/>
          </a:prstGeom>
        </p:spPr>
      </p:pic>
    </p:spTree>
    <p:extLst>
      <p:ext uri="{BB962C8B-B14F-4D97-AF65-F5344CB8AC3E}">
        <p14:creationId xmlns:p14="http://schemas.microsoft.com/office/powerpoint/2010/main" val="143717024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36512"/>
            <a:ext cx="8229600" cy="1503362"/>
          </a:xfrm>
        </p:spPr>
        <p:txBody>
          <a:bodyPr>
            <a:normAutofit fontScale="90000"/>
          </a:bodyPr>
          <a:lstStyle/>
          <a:p>
            <a:r>
              <a:rPr lang="it-IT" dirty="0" smtClean="0"/>
              <a:t>Sottoutilizzazione del lavoro correlata al tasso di disoccupazione, 2015</a:t>
            </a:r>
            <a:br>
              <a:rPr lang="it-IT" dirty="0" smtClean="0"/>
            </a:br>
            <a:r>
              <a:rPr lang="it-IT" sz="2700" dirty="0" smtClean="0"/>
              <a:t> (OECD 2017)</a:t>
            </a:r>
            <a:endParaRPr lang="it-IT" sz="2700" dirty="0"/>
          </a:p>
        </p:txBody>
      </p:sp>
      <p:graphicFrame>
        <p:nvGraphicFramePr>
          <p:cNvPr id="5" name="Chart 16"/>
          <p:cNvGraphicFramePr>
            <a:graphicFrameLocks/>
          </p:cNvGraphicFramePr>
          <p:nvPr>
            <p:extLst>
              <p:ext uri="{D42A27DB-BD31-4B8C-83A1-F6EECF244321}">
                <p14:modId xmlns:p14="http://schemas.microsoft.com/office/powerpoint/2010/main" val="2592903653"/>
              </p:ext>
            </p:extLst>
          </p:nvPr>
        </p:nvGraphicFramePr>
        <p:xfrm>
          <a:off x="58010" y="1539874"/>
          <a:ext cx="8711770" cy="53181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7230184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904875"/>
            <a:ext cx="8369300" cy="3794125"/>
          </a:xfrm>
        </p:spPr>
        <p:txBody>
          <a:bodyPr>
            <a:normAutofit/>
          </a:bodyPr>
          <a:lstStyle/>
          <a:p>
            <a:r>
              <a:rPr lang="it-IT" dirty="0" smtClean="0"/>
              <a:t>Tassi di occupazione in Europa e </a:t>
            </a:r>
            <a:r>
              <a:rPr lang="it-IT" dirty="0" smtClean="0"/>
              <a:t>variazione </a:t>
            </a:r>
            <a:r>
              <a:rPr lang="it-IT" dirty="0" smtClean="0"/>
              <a:t>tra il 2013 e il 2016.</a:t>
            </a:r>
            <a:br>
              <a:rPr lang="it-IT" dirty="0" smtClean="0"/>
            </a:br>
            <a:r>
              <a:rPr lang="it-IT" dirty="0"/>
              <a:t/>
            </a:r>
            <a:br>
              <a:rPr lang="it-IT" dirty="0"/>
            </a:br>
            <a:r>
              <a:rPr lang="it-IT" sz="2000" dirty="0" smtClean="0"/>
              <a:t>Fonte: </a:t>
            </a:r>
            <a:r>
              <a:rPr lang="it-IT" sz="2000" dirty="0" err="1" smtClean="0"/>
              <a:t>Employment</a:t>
            </a:r>
            <a:r>
              <a:rPr lang="it-IT" sz="2000" dirty="0" smtClean="0"/>
              <a:t> and social </a:t>
            </a:r>
            <a:r>
              <a:rPr lang="it-IT" sz="2000" dirty="0" err="1" smtClean="0"/>
              <a:t>development</a:t>
            </a:r>
            <a:r>
              <a:rPr lang="it-IT" sz="2000" dirty="0" smtClean="0"/>
              <a:t> in Europe, 2017  </a:t>
            </a:r>
            <a:endParaRPr lang="it-IT" sz="2000" dirty="0"/>
          </a:p>
        </p:txBody>
      </p:sp>
    </p:spTree>
    <p:extLst>
      <p:ext uri="{BB962C8B-B14F-4D97-AF65-F5344CB8AC3E}">
        <p14:creationId xmlns:p14="http://schemas.microsoft.com/office/powerpoint/2010/main" val="240627571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extLst>
              <p:ext uri="{D42A27DB-BD31-4B8C-83A1-F6EECF244321}">
                <p14:modId xmlns:p14="http://schemas.microsoft.com/office/powerpoint/2010/main" val="640658407"/>
              </p:ext>
            </p:extLst>
          </p:nvPr>
        </p:nvGraphicFramePr>
        <p:xfrm>
          <a:off x="457200" y="35877"/>
          <a:ext cx="8229600" cy="6644640"/>
        </p:xfrm>
        <a:graphic>
          <a:graphicData uri="http://schemas.openxmlformats.org/drawingml/2006/table">
            <a:tbl>
              <a:tblPr firstRow="1" bandRow="1">
                <a:tableStyleId>{5C22544A-7EE6-4342-B048-85BDC9FD1C3A}</a:tableStyleId>
              </a:tblPr>
              <a:tblGrid>
                <a:gridCol w="914400"/>
                <a:gridCol w="914400"/>
                <a:gridCol w="914400"/>
                <a:gridCol w="914400"/>
                <a:gridCol w="663575"/>
                <a:gridCol w="1000125"/>
                <a:gridCol w="857250"/>
                <a:gridCol w="1174750"/>
                <a:gridCol w="876300"/>
              </a:tblGrid>
              <a:tr h="415290">
                <a:tc>
                  <a:txBody>
                    <a:bodyPr/>
                    <a:lstStyle/>
                    <a:p>
                      <a:pPr algn="l" fontAlgn="b"/>
                      <a:r>
                        <a:rPr lang="sk-SK" sz="1800" b="0" i="0" u="none" strike="noStrike" dirty="0">
                          <a:solidFill>
                            <a:srgbClr val="000000"/>
                          </a:solidFill>
                          <a:effectLst/>
                          <a:latin typeface="Arial"/>
                        </a:rPr>
                        <a:t> </a:t>
                      </a:r>
                    </a:p>
                  </a:txBody>
                  <a:tcPr marL="12700" marR="12700" marT="12700" marB="0" anchor="b"/>
                </a:tc>
                <a:tc>
                  <a:txBody>
                    <a:bodyPr/>
                    <a:lstStyle/>
                    <a:p>
                      <a:pPr algn="r" fontAlgn="b"/>
                      <a:r>
                        <a:rPr lang="is-IS" sz="1800" b="0" i="0" u="none" strike="noStrike" dirty="0">
                          <a:solidFill>
                            <a:srgbClr val="000000"/>
                          </a:solidFill>
                          <a:effectLst/>
                          <a:latin typeface="Arial"/>
                        </a:rPr>
                        <a:t>2013</a:t>
                      </a:r>
                    </a:p>
                  </a:txBody>
                  <a:tcPr marL="12700" marR="12700" marT="12700" marB="0" anchor="b"/>
                </a:tc>
                <a:tc>
                  <a:txBody>
                    <a:bodyPr/>
                    <a:lstStyle/>
                    <a:p>
                      <a:pPr algn="r" fontAlgn="b"/>
                      <a:r>
                        <a:rPr lang="is-IS" sz="1800" b="0" i="0" u="none" strike="noStrike">
                          <a:solidFill>
                            <a:srgbClr val="000000"/>
                          </a:solidFill>
                          <a:effectLst/>
                          <a:latin typeface="Arial"/>
                        </a:rPr>
                        <a:t>2016</a:t>
                      </a:r>
                    </a:p>
                  </a:txBody>
                  <a:tcPr marL="12700" marR="12700" marT="12700" marB="0" anchor="b"/>
                </a:tc>
                <a:tc>
                  <a:txBody>
                    <a:bodyPr/>
                    <a:lstStyle/>
                    <a:p>
                      <a:pPr algn="l" fontAlgn="b"/>
                      <a:r>
                        <a:rPr lang="it-IT" sz="1800" b="0" i="0" u="none" strike="noStrike">
                          <a:solidFill>
                            <a:srgbClr val="000000"/>
                          </a:solidFill>
                          <a:effectLst/>
                          <a:latin typeface="Calibri"/>
                        </a:rPr>
                        <a:t>Variaz %</a:t>
                      </a:r>
                    </a:p>
                  </a:txBody>
                  <a:tcPr marL="12700" marR="12700" marT="12700" marB="0" anchor="b"/>
                </a:tc>
                <a:tc>
                  <a:txBody>
                    <a:bodyPr/>
                    <a:lstStyle/>
                    <a:p>
                      <a:pPr algn="l" fontAlgn="b"/>
                      <a:endParaRPr lang="sk-SK" sz="1800" b="0" i="0" u="none" strike="noStrike">
                        <a:solidFill>
                          <a:srgbClr val="000000"/>
                        </a:solidFill>
                        <a:effectLst/>
                        <a:latin typeface="Arial"/>
                      </a:endParaRPr>
                    </a:p>
                  </a:txBody>
                  <a:tcPr marL="12700" marR="12700" marT="12700" marB="0" anchor="b"/>
                </a:tc>
                <a:tc>
                  <a:txBody>
                    <a:bodyPr/>
                    <a:lstStyle/>
                    <a:p>
                      <a:pPr algn="l" fontAlgn="b"/>
                      <a:r>
                        <a:rPr lang="sk-SK" sz="1800" b="0" i="0" u="none" strike="noStrike">
                          <a:solidFill>
                            <a:srgbClr val="000000"/>
                          </a:solidFill>
                          <a:effectLst/>
                          <a:latin typeface="Arial"/>
                        </a:rPr>
                        <a:t> </a:t>
                      </a:r>
                    </a:p>
                  </a:txBody>
                  <a:tcPr marL="12700" marR="12700" marT="12700" marB="0" anchor="b"/>
                </a:tc>
                <a:tc>
                  <a:txBody>
                    <a:bodyPr/>
                    <a:lstStyle/>
                    <a:p>
                      <a:pPr algn="r" fontAlgn="b"/>
                      <a:r>
                        <a:rPr lang="is-IS" sz="1800" b="0" i="0" u="none" strike="noStrike">
                          <a:solidFill>
                            <a:srgbClr val="000000"/>
                          </a:solidFill>
                          <a:effectLst/>
                          <a:latin typeface="Arial"/>
                        </a:rPr>
                        <a:t>2013</a:t>
                      </a:r>
                    </a:p>
                  </a:txBody>
                  <a:tcPr marL="12700" marR="12700" marT="12700" marB="0" anchor="b"/>
                </a:tc>
                <a:tc>
                  <a:txBody>
                    <a:bodyPr/>
                    <a:lstStyle/>
                    <a:p>
                      <a:pPr algn="r" fontAlgn="b"/>
                      <a:r>
                        <a:rPr lang="is-IS" sz="1800" b="0" i="0" u="none" strike="noStrike">
                          <a:solidFill>
                            <a:srgbClr val="000000"/>
                          </a:solidFill>
                          <a:effectLst/>
                          <a:latin typeface="Arial"/>
                        </a:rPr>
                        <a:t>2016</a:t>
                      </a:r>
                    </a:p>
                  </a:txBody>
                  <a:tcPr marL="12700" marR="12700" marT="12700" marB="0" anchor="b"/>
                </a:tc>
                <a:tc>
                  <a:txBody>
                    <a:bodyPr/>
                    <a:lstStyle/>
                    <a:p>
                      <a:pPr algn="l" fontAlgn="b"/>
                      <a:r>
                        <a:rPr lang="it-IT" sz="1800" b="0" i="0" u="none" strike="noStrike">
                          <a:solidFill>
                            <a:srgbClr val="000000"/>
                          </a:solidFill>
                          <a:effectLst/>
                          <a:latin typeface="Calibri"/>
                        </a:rPr>
                        <a:t>Variaz %</a:t>
                      </a:r>
                    </a:p>
                  </a:txBody>
                  <a:tcPr marL="12700" marR="12700" marT="12700" marB="0" anchor="b"/>
                </a:tc>
              </a:tr>
              <a:tr h="415290">
                <a:tc>
                  <a:txBody>
                    <a:bodyPr/>
                    <a:lstStyle/>
                    <a:p>
                      <a:pPr algn="l" fontAlgn="b"/>
                      <a:r>
                        <a:rPr lang="it-IT" sz="1800" b="0" i="0" u="none" strike="noStrike">
                          <a:solidFill>
                            <a:srgbClr val="000000"/>
                          </a:solidFill>
                          <a:effectLst/>
                          <a:latin typeface="Arial"/>
                        </a:rPr>
                        <a:t>LU</a:t>
                      </a:r>
                    </a:p>
                  </a:txBody>
                  <a:tcPr marL="12700" marR="12700" marT="12700" marB="0" anchor="b"/>
                </a:tc>
                <a:tc>
                  <a:txBody>
                    <a:bodyPr/>
                    <a:lstStyle/>
                    <a:p>
                      <a:pPr algn="r" fontAlgn="b"/>
                      <a:r>
                        <a:rPr lang="fi-FI" sz="1800" b="0" i="0" u="none" strike="noStrike" dirty="0">
                          <a:solidFill>
                            <a:srgbClr val="000000"/>
                          </a:solidFill>
                          <a:effectLst/>
                          <a:latin typeface="Arial"/>
                        </a:rPr>
                        <a:t>71,1</a:t>
                      </a:r>
                    </a:p>
                  </a:txBody>
                  <a:tcPr marL="12700" marR="12700" marT="12700" marB="0" anchor="b"/>
                </a:tc>
                <a:tc>
                  <a:txBody>
                    <a:bodyPr/>
                    <a:lstStyle/>
                    <a:p>
                      <a:pPr algn="r" fontAlgn="b"/>
                      <a:r>
                        <a:rPr lang="fi-FI" sz="1800" b="0" i="0" u="none" strike="noStrike" dirty="0">
                          <a:solidFill>
                            <a:srgbClr val="000000"/>
                          </a:solidFill>
                          <a:effectLst/>
                          <a:latin typeface="Arial"/>
                        </a:rPr>
                        <a:t>70,7</a:t>
                      </a:r>
                    </a:p>
                  </a:txBody>
                  <a:tcPr marL="12700" marR="12700" marT="12700" marB="0" anchor="b"/>
                </a:tc>
                <a:tc>
                  <a:txBody>
                    <a:bodyPr/>
                    <a:lstStyle/>
                    <a:p>
                      <a:pPr algn="r" fontAlgn="b"/>
                      <a:r>
                        <a:rPr lang="pt-BR" sz="1800" b="0" i="0" u="none" strike="noStrike">
                          <a:solidFill>
                            <a:srgbClr val="000000"/>
                          </a:solidFill>
                          <a:effectLst/>
                          <a:latin typeface="Calibri"/>
                        </a:rPr>
                        <a:t>-0,6%</a:t>
                      </a:r>
                    </a:p>
                  </a:txBody>
                  <a:tcPr marL="12700" marR="12700" marT="12700" marB="0" anchor="b"/>
                </a:tc>
                <a:tc>
                  <a:txBody>
                    <a:bodyPr/>
                    <a:lstStyle/>
                    <a:p>
                      <a:pPr algn="l" fontAlgn="b"/>
                      <a:endParaRPr lang="it-IT" sz="1800" b="0" i="0" u="none" strike="noStrike" dirty="0">
                        <a:solidFill>
                          <a:srgbClr val="000000"/>
                        </a:solidFill>
                        <a:effectLst/>
                        <a:latin typeface="Arial"/>
                      </a:endParaRPr>
                    </a:p>
                  </a:txBody>
                  <a:tcPr marL="12700" marR="12700" marT="12700" marB="0" anchor="b"/>
                </a:tc>
                <a:tc>
                  <a:txBody>
                    <a:bodyPr/>
                    <a:lstStyle/>
                    <a:p>
                      <a:pPr algn="l" fontAlgn="b"/>
                      <a:r>
                        <a:rPr lang="it-IT" sz="1800" b="0" i="0" u="none" strike="noStrike" dirty="0">
                          <a:solidFill>
                            <a:srgbClr val="000000"/>
                          </a:solidFill>
                          <a:effectLst/>
                          <a:latin typeface="Arial"/>
                        </a:rPr>
                        <a:t>SI</a:t>
                      </a:r>
                    </a:p>
                  </a:txBody>
                  <a:tcPr marL="12700" marR="12700" marT="12700" marB="0" anchor="b"/>
                </a:tc>
                <a:tc>
                  <a:txBody>
                    <a:bodyPr/>
                    <a:lstStyle/>
                    <a:p>
                      <a:pPr algn="r" fontAlgn="b"/>
                      <a:r>
                        <a:rPr lang="is-IS" sz="1800" b="0" i="0" u="none" strike="noStrike">
                          <a:solidFill>
                            <a:srgbClr val="000000"/>
                          </a:solidFill>
                          <a:effectLst/>
                          <a:latin typeface="Arial"/>
                        </a:rPr>
                        <a:t>67,2</a:t>
                      </a:r>
                    </a:p>
                  </a:txBody>
                  <a:tcPr marL="12700" marR="12700" marT="12700" marB="0" anchor="b"/>
                </a:tc>
                <a:tc>
                  <a:txBody>
                    <a:bodyPr/>
                    <a:lstStyle/>
                    <a:p>
                      <a:pPr algn="r" fontAlgn="b"/>
                      <a:r>
                        <a:rPr lang="uk-UA" sz="1800" b="0" i="0" u="none" strike="noStrike">
                          <a:solidFill>
                            <a:srgbClr val="000000"/>
                          </a:solidFill>
                          <a:effectLst/>
                          <a:latin typeface="Arial"/>
                        </a:rPr>
                        <a:t>70,1</a:t>
                      </a:r>
                    </a:p>
                  </a:txBody>
                  <a:tcPr marL="12700" marR="12700" marT="12700" marB="0" anchor="b"/>
                </a:tc>
                <a:tc>
                  <a:txBody>
                    <a:bodyPr/>
                    <a:lstStyle/>
                    <a:p>
                      <a:pPr algn="r" fontAlgn="b"/>
                      <a:r>
                        <a:rPr lang="pt-BR" sz="1800" b="0" i="0" u="none" strike="noStrike">
                          <a:solidFill>
                            <a:srgbClr val="000000"/>
                          </a:solidFill>
                          <a:effectLst/>
                          <a:latin typeface="Calibri"/>
                        </a:rPr>
                        <a:t>4,3%</a:t>
                      </a:r>
                    </a:p>
                  </a:txBody>
                  <a:tcPr marL="12700" marR="12700" marT="12700" marB="0" anchor="b"/>
                </a:tc>
              </a:tr>
              <a:tr h="415290">
                <a:tc>
                  <a:txBody>
                    <a:bodyPr/>
                    <a:lstStyle/>
                    <a:p>
                      <a:pPr algn="l" fontAlgn="b"/>
                      <a:r>
                        <a:rPr lang="it-IT" sz="1800" b="0" i="0" u="none" strike="noStrike">
                          <a:solidFill>
                            <a:srgbClr val="000000"/>
                          </a:solidFill>
                          <a:effectLst/>
                          <a:latin typeface="Arial"/>
                        </a:rPr>
                        <a:t>FI</a:t>
                      </a:r>
                    </a:p>
                  </a:txBody>
                  <a:tcPr marL="12700" marR="12700" marT="12700" marB="0" anchor="b"/>
                </a:tc>
                <a:tc>
                  <a:txBody>
                    <a:bodyPr/>
                    <a:lstStyle/>
                    <a:p>
                      <a:pPr algn="r" fontAlgn="b"/>
                      <a:r>
                        <a:rPr lang="is-IS" sz="1800" b="0" i="0" u="none" strike="noStrike">
                          <a:solidFill>
                            <a:srgbClr val="000000"/>
                          </a:solidFill>
                          <a:effectLst/>
                          <a:latin typeface="Arial"/>
                        </a:rPr>
                        <a:t>73,3</a:t>
                      </a:r>
                    </a:p>
                  </a:txBody>
                  <a:tcPr marL="12700" marR="12700" marT="12700" marB="0" anchor="b"/>
                </a:tc>
                <a:tc>
                  <a:txBody>
                    <a:bodyPr/>
                    <a:lstStyle/>
                    <a:p>
                      <a:pPr algn="r" fontAlgn="b"/>
                      <a:r>
                        <a:rPr lang="is-IS" sz="1800" b="0" i="0" u="none" strike="noStrike">
                          <a:solidFill>
                            <a:srgbClr val="000000"/>
                          </a:solidFill>
                          <a:effectLst/>
                          <a:latin typeface="Arial"/>
                        </a:rPr>
                        <a:t>73,4</a:t>
                      </a:r>
                    </a:p>
                  </a:txBody>
                  <a:tcPr marL="12700" marR="12700" marT="12700" marB="0" anchor="b"/>
                </a:tc>
                <a:tc>
                  <a:txBody>
                    <a:bodyPr/>
                    <a:lstStyle/>
                    <a:p>
                      <a:pPr algn="r" fontAlgn="b"/>
                      <a:r>
                        <a:rPr lang="pt-BR" sz="1800" b="0" i="0" u="none" strike="noStrike">
                          <a:solidFill>
                            <a:srgbClr val="000000"/>
                          </a:solidFill>
                          <a:effectLst/>
                          <a:latin typeface="Calibri"/>
                        </a:rPr>
                        <a:t>0,1%</a:t>
                      </a:r>
                    </a:p>
                  </a:txBody>
                  <a:tcPr marL="12700" marR="12700" marT="12700" marB="0" anchor="b"/>
                </a:tc>
                <a:tc>
                  <a:txBody>
                    <a:bodyPr/>
                    <a:lstStyle/>
                    <a:p>
                      <a:pPr algn="l" fontAlgn="b"/>
                      <a:endParaRPr lang="it-IT" sz="1800" b="0" i="0" u="none" strike="noStrike" dirty="0">
                        <a:solidFill>
                          <a:srgbClr val="000000"/>
                        </a:solidFill>
                        <a:effectLst/>
                        <a:latin typeface="Arial"/>
                      </a:endParaRPr>
                    </a:p>
                  </a:txBody>
                  <a:tcPr marL="12700" marR="12700" marT="12700" marB="0" anchor="b"/>
                </a:tc>
                <a:tc>
                  <a:txBody>
                    <a:bodyPr/>
                    <a:lstStyle/>
                    <a:p>
                      <a:pPr algn="l" fontAlgn="b"/>
                      <a:r>
                        <a:rPr lang="it-IT" sz="1800" b="0" i="0" u="none" strike="noStrike" dirty="0">
                          <a:solidFill>
                            <a:srgbClr val="000000"/>
                          </a:solidFill>
                          <a:effectLst/>
                          <a:latin typeface="Arial"/>
                        </a:rPr>
                        <a:t>EE</a:t>
                      </a:r>
                    </a:p>
                  </a:txBody>
                  <a:tcPr marL="12700" marR="12700" marT="12700" marB="0" anchor="b"/>
                </a:tc>
                <a:tc>
                  <a:txBody>
                    <a:bodyPr/>
                    <a:lstStyle/>
                    <a:p>
                      <a:pPr algn="r" fontAlgn="b"/>
                      <a:r>
                        <a:rPr lang="is-IS" sz="1800" b="0" i="0" u="none" strike="noStrike">
                          <a:solidFill>
                            <a:srgbClr val="000000"/>
                          </a:solidFill>
                          <a:effectLst/>
                          <a:latin typeface="Arial"/>
                        </a:rPr>
                        <a:t>73,3</a:t>
                      </a:r>
                    </a:p>
                  </a:txBody>
                  <a:tcPr marL="12700" marR="12700" marT="12700" marB="0" anchor="b"/>
                </a:tc>
                <a:tc>
                  <a:txBody>
                    <a:bodyPr/>
                    <a:lstStyle/>
                    <a:p>
                      <a:pPr algn="r" fontAlgn="b"/>
                      <a:r>
                        <a:rPr lang="uk-UA" sz="1800" b="0" i="0" u="none" strike="noStrike">
                          <a:solidFill>
                            <a:srgbClr val="000000"/>
                          </a:solidFill>
                          <a:effectLst/>
                          <a:latin typeface="Arial"/>
                        </a:rPr>
                        <a:t>76,6</a:t>
                      </a:r>
                    </a:p>
                  </a:txBody>
                  <a:tcPr marL="12700" marR="12700" marT="12700" marB="0" anchor="b"/>
                </a:tc>
                <a:tc>
                  <a:txBody>
                    <a:bodyPr/>
                    <a:lstStyle/>
                    <a:p>
                      <a:pPr algn="r" fontAlgn="b"/>
                      <a:r>
                        <a:rPr lang="pt-BR" sz="1800" b="0" i="0" u="none" strike="noStrike">
                          <a:solidFill>
                            <a:srgbClr val="000000"/>
                          </a:solidFill>
                          <a:effectLst/>
                          <a:latin typeface="Calibri"/>
                        </a:rPr>
                        <a:t>4,5%</a:t>
                      </a:r>
                    </a:p>
                  </a:txBody>
                  <a:tcPr marL="12700" marR="12700" marT="12700" marB="0" anchor="b"/>
                </a:tc>
              </a:tr>
              <a:tr h="415290">
                <a:tc>
                  <a:txBody>
                    <a:bodyPr/>
                    <a:lstStyle/>
                    <a:p>
                      <a:pPr algn="l" fontAlgn="b"/>
                      <a:r>
                        <a:rPr lang="it-IT" sz="1800" b="0" i="0" u="none" strike="noStrike">
                          <a:solidFill>
                            <a:srgbClr val="000000"/>
                          </a:solidFill>
                          <a:effectLst/>
                          <a:latin typeface="Arial"/>
                        </a:rPr>
                        <a:t>AT</a:t>
                      </a:r>
                    </a:p>
                  </a:txBody>
                  <a:tcPr marL="12700" marR="12700" marT="12700" marB="0" anchor="b"/>
                </a:tc>
                <a:tc>
                  <a:txBody>
                    <a:bodyPr/>
                    <a:lstStyle/>
                    <a:p>
                      <a:pPr algn="r" fontAlgn="b"/>
                      <a:r>
                        <a:rPr lang="uk-UA" sz="1800" b="0" i="0" u="none" strike="noStrike">
                          <a:solidFill>
                            <a:srgbClr val="000000"/>
                          </a:solidFill>
                          <a:effectLst/>
                          <a:latin typeface="Arial"/>
                        </a:rPr>
                        <a:t>74,6</a:t>
                      </a:r>
                    </a:p>
                  </a:txBody>
                  <a:tcPr marL="12700" marR="12700" marT="12700" marB="0" anchor="b"/>
                </a:tc>
                <a:tc>
                  <a:txBody>
                    <a:bodyPr/>
                    <a:lstStyle/>
                    <a:p>
                      <a:pPr algn="r" fontAlgn="b"/>
                      <a:r>
                        <a:rPr lang="uk-UA" sz="1800" b="0" i="0" u="none" strike="noStrike">
                          <a:solidFill>
                            <a:srgbClr val="000000"/>
                          </a:solidFill>
                          <a:effectLst/>
                          <a:latin typeface="Arial"/>
                        </a:rPr>
                        <a:t>74,8</a:t>
                      </a:r>
                    </a:p>
                  </a:txBody>
                  <a:tcPr marL="12700" marR="12700" marT="12700" marB="0" anchor="b"/>
                </a:tc>
                <a:tc>
                  <a:txBody>
                    <a:bodyPr/>
                    <a:lstStyle/>
                    <a:p>
                      <a:pPr algn="r" fontAlgn="b"/>
                      <a:r>
                        <a:rPr lang="pt-BR" sz="1800" b="0" i="0" u="none" strike="noStrike">
                          <a:solidFill>
                            <a:srgbClr val="000000"/>
                          </a:solidFill>
                          <a:effectLst/>
                          <a:latin typeface="Calibri"/>
                        </a:rPr>
                        <a:t>0,3%</a:t>
                      </a:r>
                    </a:p>
                  </a:txBody>
                  <a:tcPr marL="12700" marR="12700" marT="12700" marB="0" anchor="b"/>
                </a:tc>
                <a:tc>
                  <a:txBody>
                    <a:bodyPr/>
                    <a:lstStyle/>
                    <a:p>
                      <a:pPr algn="l" fontAlgn="b"/>
                      <a:endParaRPr lang="it-IT" sz="1800" b="0" i="0" u="none" strike="noStrike">
                        <a:solidFill>
                          <a:srgbClr val="000000"/>
                        </a:solidFill>
                        <a:effectLst/>
                        <a:latin typeface="Arial"/>
                      </a:endParaRPr>
                    </a:p>
                  </a:txBody>
                  <a:tcPr marL="12700" marR="12700" marT="12700" marB="0" anchor="b"/>
                </a:tc>
                <a:tc>
                  <a:txBody>
                    <a:bodyPr/>
                    <a:lstStyle/>
                    <a:p>
                      <a:pPr algn="l" fontAlgn="b"/>
                      <a:r>
                        <a:rPr lang="it-IT" sz="1800" b="0" i="0" u="none" strike="noStrike">
                          <a:solidFill>
                            <a:srgbClr val="000000"/>
                          </a:solidFill>
                          <a:effectLst/>
                          <a:latin typeface="Arial"/>
                        </a:rPr>
                        <a:t>LV</a:t>
                      </a:r>
                    </a:p>
                  </a:txBody>
                  <a:tcPr marL="12700" marR="12700" marT="12700" marB="0" anchor="b"/>
                </a:tc>
                <a:tc>
                  <a:txBody>
                    <a:bodyPr/>
                    <a:lstStyle/>
                    <a:p>
                      <a:pPr algn="r" fontAlgn="b"/>
                      <a:r>
                        <a:rPr lang="fi-FI" sz="1800" b="0" i="0" u="none" strike="noStrike">
                          <a:solidFill>
                            <a:srgbClr val="000000"/>
                          </a:solidFill>
                          <a:effectLst/>
                          <a:latin typeface="Arial"/>
                        </a:rPr>
                        <a:t>69,7</a:t>
                      </a:r>
                    </a:p>
                  </a:txBody>
                  <a:tcPr marL="12700" marR="12700" marT="12700" marB="0" anchor="b"/>
                </a:tc>
                <a:tc>
                  <a:txBody>
                    <a:bodyPr/>
                    <a:lstStyle/>
                    <a:p>
                      <a:pPr algn="r" fontAlgn="b"/>
                      <a:r>
                        <a:rPr lang="is-IS" sz="1800" b="0" i="0" u="none" strike="noStrike">
                          <a:solidFill>
                            <a:srgbClr val="000000"/>
                          </a:solidFill>
                          <a:effectLst/>
                          <a:latin typeface="Arial"/>
                        </a:rPr>
                        <a:t>73,2</a:t>
                      </a:r>
                    </a:p>
                  </a:txBody>
                  <a:tcPr marL="12700" marR="12700" marT="12700" marB="0" anchor="b"/>
                </a:tc>
                <a:tc>
                  <a:txBody>
                    <a:bodyPr/>
                    <a:lstStyle/>
                    <a:p>
                      <a:pPr algn="r" fontAlgn="b"/>
                      <a:r>
                        <a:rPr lang="en-US" sz="1800" b="0" i="0" u="none" strike="noStrike">
                          <a:solidFill>
                            <a:srgbClr val="000000"/>
                          </a:solidFill>
                          <a:effectLst/>
                          <a:latin typeface="Calibri"/>
                        </a:rPr>
                        <a:t>5,0%</a:t>
                      </a:r>
                    </a:p>
                  </a:txBody>
                  <a:tcPr marL="12700" marR="12700" marT="12700" marB="0" anchor="b"/>
                </a:tc>
              </a:tr>
              <a:tr h="415290">
                <a:tc>
                  <a:txBody>
                    <a:bodyPr/>
                    <a:lstStyle/>
                    <a:p>
                      <a:pPr algn="l" fontAlgn="b"/>
                      <a:r>
                        <a:rPr lang="it-IT" sz="1800" b="0" i="0" u="none" strike="noStrike">
                          <a:solidFill>
                            <a:srgbClr val="000000"/>
                          </a:solidFill>
                          <a:effectLst/>
                          <a:latin typeface="Arial"/>
                        </a:rPr>
                        <a:t>FR</a:t>
                      </a:r>
                    </a:p>
                  </a:txBody>
                  <a:tcPr marL="12700" marR="12700" marT="12700" marB="0" anchor="b"/>
                </a:tc>
                <a:tc>
                  <a:txBody>
                    <a:bodyPr/>
                    <a:lstStyle/>
                    <a:p>
                      <a:pPr algn="r" fontAlgn="b"/>
                      <a:r>
                        <a:rPr lang="cs-CZ" sz="1800" b="0" i="0" u="none" strike="noStrike">
                          <a:solidFill>
                            <a:srgbClr val="000000"/>
                          </a:solidFill>
                          <a:effectLst/>
                          <a:latin typeface="Arial"/>
                        </a:rPr>
                        <a:t>69,5</a:t>
                      </a:r>
                    </a:p>
                  </a:txBody>
                  <a:tcPr marL="12700" marR="12700" marT="12700" marB="0" anchor="b"/>
                </a:tc>
                <a:tc>
                  <a:txBody>
                    <a:bodyPr/>
                    <a:lstStyle/>
                    <a:p>
                      <a:pPr algn="r" fontAlgn="b"/>
                      <a:r>
                        <a:rPr lang="en-US" sz="1800" b="0" i="0" u="none" strike="noStrike">
                          <a:solidFill>
                            <a:srgbClr val="000000"/>
                          </a:solidFill>
                          <a:effectLst/>
                          <a:latin typeface="Arial"/>
                        </a:rPr>
                        <a:t>70,0</a:t>
                      </a:r>
                    </a:p>
                  </a:txBody>
                  <a:tcPr marL="12700" marR="12700" marT="12700" marB="0" anchor="b"/>
                </a:tc>
                <a:tc>
                  <a:txBody>
                    <a:bodyPr/>
                    <a:lstStyle/>
                    <a:p>
                      <a:pPr algn="r" fontAlgn="b"/>
                      <a:r>
                        <a:rPr lang="pt-BR" sz="1800" b="0" i="0" u="none" strike="noStrike">
                          <a:solidFill>
                            <a:srgbClr val="000000"/>
                          </a:solidFill>
                          <a:effectLst/>
                          <a:latin typeface="Calibri"/>
                        </a:rPr>
                        <a:t>0,7%</a:t>
                      </a:r>
                    </a:p>
                  </a:txBody>
                  <a:tcPr marL="12700" marR="12700" marT="12700" marB="0" anchor="b"/>
                </a:tc>
                <a:tc>
                  <a:txBody>
                    <a:bodyPr/>
                    <a:lstStyle/>
                    <a:p>
                      <a:pPr algn="l" fontAlgn="b"/>
                      <a:endParaRPr lang="it-IT" sz="1800" b="0" i="0" u="none" strike="noStrike">
                        <a:solidFill>
                          <a:srgbClr val="000000"/>
                        </a:solidFill>
                        <a:effectLst/>
                        <a:latin typeface="Arial"/>
                      </a:endParaRPr>
                    </a:p>
                  </a:txBody>
                  <a:tcPr marL="12700" marR="12700" marT="12700" marB="0" anchor="b"/>
                </a:tc>
                <a:tc>
                  <a:txBody>
                    <a:bodyPr/>
                    <a:lstStyle/>
                    <a:p>
                      <a:pPr algn="l" fontAlgn="b"/>
                      <a:r>
                        <a:rPr lang="it-IT" sz="1800" b="0" i="0" u="none" strike="noStrike">
                          <a:solidFill>
                            <a:srgbClr val="000000"/>
                          </a:solidFill>
                          <a:effectLst/>
                          <a:latin typeface="Arial"/>
                        </a:rPr>
                        <a:t>CZ</a:t>
                      </a:r>
                    </a:p>
                  </a:txBody>
                  <a:tcPr marL="12700" marR="12700" marT="12700" marB="0" anchor="b"/>
                </a:tc>
                <a:tc>
                  <a:txBody>
                    <a:bodyPr/>
                    <a:lstStyle/>
                    <a:p>
                      <a:pPr algn="r" fontAlgn="b"/>
                      <a:r>
                        <a:rPr lang="fi-FI" sz="1800" b="0" i="0" u="none" strike="noStrike">
                          <a:solidFill>
                            <a:srgbClr val="000000"/>
                          </a:solidFill>
                          <a:effectLst/>
                          <a:latin typeface="Arial"/>
                        </a:rPr>
                        <a:t>72,5</a:t>
                      </a:r>
                    </a:p>
                  </a:txBody>
                  <a:tcPr marL="12700" marR="12700" marT="12700" marB="0" anchor="b"/>
                </a:tc>
                <a:tc>
                  <a:txBody>
                    <a:bodyPr/>
                    <a:lstStyle/>
                    <a:p>
                      <a:pPr algn="r" fontAlgn="b"/>
                      <a:r>
                        <a:rPr lang="fi-FI" sz="1800" b="0" i="0" u="none" strike="noStrike">
                          <a:solidFill>
                            <a:srgbClr val="000000"/>
                          </a:solidFill>
                          <a:effectLst/>
                          <a:latin typeface="Arial"/>
                        </a:rPr>
                        <a:t>76,7</a:t>
                      </a:r>
                    </a:p>
                  </a:txBody>
                  <a:tcPr marL="12700" marR="12700" marT="12700" marB="0" anchor="b"/>
                </a:tc>
                <a:tc>
                  <a:txBody>
                    <a:bodyPr/>
                    <a:lstStyle/>
                    <a:p>
                      <a:pPr algn="r" fontAlgn="b"/>
                      <a:r>
                        <a:rPr lang="pt-BR" sz="1800" b="0" i="0" u="none" strike="noStrike">
                          <a:solidFill>
                            <a:srgbClr val="000000"/>
                          </a:solidFill>
                          <a:effectLst/>
                          <a:latin typeface="Calibri"/>
                        </a:rPr>
                        <a:t>5,8%</a:t>
                      </a:r>
                    </a:p>
                  </a:txBody>
                  <a:tcPr marL="12700" marR="12700" marT="12700" marB="0" anchor="b"/>
                </a:tc>
              </a:tr>
              <a:tr h="415290">
                <a:tc>
                  <a:txBody>
                    <a:bodyPr/>
                    <a:lstStyle/>
                    <a:p>
                      <a:pPr algn="l" fontAlgn="b"/>
                      <a:r>
                        <a:rPr lang="it-IT" sz="1800" b="0" i="0" u="none" strike="noStrike">
                          <a:solidFill>
                            <a:srgbClr val="000000"/>
                          </a:solidFill>
                          <a:effectLst/>
                          <a:latin typeface="Arial"/>
                        </a:rPr>
                        <a:t>BE</a:t>
                      </a:r>
                    </a:p>
                  </a:txBody>
                  <a:tcPr marL="12700" marR="12700" marT="12700" marB="0" anchor="b"/>
                </a:tc>
                <a:tc>
                  <a:txBody>
                    <a:bodyPr/>
                    <a:lstStyle/>
                    <a:p>
                      <a:pPr algn="r" fontAlgn="b"/>
                      <a:r>
                        <a:rPr lang="is-IS" sz="1800" b="0" i="0" u="none" strike="noStrike">
                          <a:solidFill>
                            <a:srgbClr val="000000"/>
                          </a:solidFill>
                          <a:effectLst/>
                          <a:latin typeface="Arial"/>
                        </a:rPr>
                        <a:t>67,2</a:t>
                      </a:r>
                    </a:p>
                  </a:txBody>
                  <a:tcPr marL="12700" marR="12700" marT="12700" marB="0" anchor="b"/>
                </a:tc>
                <a:tc>
                  <a:txBody>
                    <a:bodyPr/>
                    <a:lstStyle/>
                    <a:p>
                      <a:pPr algn="r" fontAlgn="b"/>
                      <a:r>
                        <a:rPr lang="fi-FI" sz="1800" b="0" i="0" u="none" strike="noStrike">
                          <a:solidFill>
                            <a:srgbClr val="000000"/>
                          </a:solidFill>
                          <a:effectLst/>
                          <a:latin typeface="Arial"/>
                        </a:rPr>
                        <a:t>67,7</a:t>
                      </a:r>
                    </a:p>
                  </a:txBody>
                  <a:tcPr marL="12700" marR="12700" marT="12700" marB="0" anchor="b"/>
                </a:tc>
                <a:tc>
                  <a:txBody>
                    <a:bodyPr/>
                    <a:lstStyle/>
                    <a:p>
                      <a:pPr algn="r" fontAlgn="b"/>
                      <a:r>
                        <a:rPr lang="pt-BR" sz="1800" b="0" i="0" u="none" strike="noStrike">
                          <a:solidFill>
                            <a:srgbClr val="000000"/>
                          </a:solidFill>
                          <a:effectLst/>
                          <a:latin typeface="Calibri"/>
                        </a:rPr>
                        <a:t>0,7%</a:t>
                      </a:r>
                    </a:p>
                  </a:txBody>
                  <a:tcPr marL="12700" marR="12700" marT="12700" marB="0" anchor="b"/>
                </a:tc>
                <a:tc>
                  <a:txBody>
                    <a:bodyPr/>
                    <a:lstStyle/>
                    <a:p>
                      <a:pPr algn="l" fontAlgn="b"/>
                      <a:endParaRPr lang="it-IT" sz="1800" b="0" i="0" u="none" strike="noStrike">
                        <a:solidFill>
                          <a:srgbClr val="000000"/>
                        </a:solidFill>
                        <a:effectLst/>
                        <a:latin typeface="Arial"/>
                      </a:endParaRPr>
                    </a:p>
                  </a:txBody>
                  <a:tcPr marL="12700" marR="12700" marT="12700" marB="0" anchor="b"/>
                </a:tc>
                <a:tc>
                  <a:txBody>
                    <a:bodyPr/>
                    <a:lstStyle/>
                    <a:p>
                      <a:pPr algn="l" fontAlgn="b"/>
                      <a:r>
                        <a:rPr lang="it-IT" sz="1800" b="0" i="0" u="none" strike="noStrike">
                          <a:solidFill>
                            <a:srgbClr val="000000"/>
                          </a:solidFill>
                          <a:effectLst/>
                          <a:latin typeface="Arial"/>
                        </a:rPr>
                        <a:t>EL</a:t>
                      </a:r>
                    </a:p>
                  </a:txBody>
                  <a:tcPr marL="12700" marR="12700" marT="12700" marB="0" anchor="b"/>
                </a:tc>
                <a:tc>
                  <a:txBody>
                    <a:bodyPr/>
                    <a:lstStyle/>
                    <a:p>
                      <a:pPr algn="r" fontAlgn="b"/>
                      <a:r>
                        <a:rPr lang="fi-FI" sz="1800" b="0" i="0" u="none" strike="noStrike" dirty="0">
                          <a:solidFill>
                            <a:srgbClr val="000000"/>
                          </a:solidFill>
                          <a:effectLst/>
                          <a:latin typeface="Arial"/>
                        </a:rPr>
                        <a:t>52,9</a:t>
                      </a:r>
                    </a:p>
                  </a:txBody>
                  <a:tcPr marL="12700" marR="12700" marT="12700" marB="0" anchor="b"/>
                </a:tc>
                <a:tc>
                  <a:txBody>
                    <a:bodyPr/>
                    <a:lstStyle/>
                    <a:p>
                      <a:pPr algn="r" fontAlgn="b"/>
                      <a:r>
                        <a:rPr lang="cs-CZ" sz="1800" b="0" i="0" u="none" strike="noStrike">
                          <a:solidFill>
                            <a:srgbClr val="000000"/>
                          </a:solidFill>
                          <a:effectLst/>
                          <a:latin typeface="Arial"/>
                        </a:rPr>
                        <a:t>56,2</a:t>
                      </a:r>
                    </a:p>
                  </a:txBody>
                  <a:tcPr marL="12700" marR="12700" marT="12700" marB="0" anchor="b"/>
                </a:tc>
                <a:tc>
                  <a:txBody>
                    <a:bodyPr/>
                    <a:lstStyle/>
                    <a:p>
                      <a:pPr algn="r" fontAlgn="b"/>
                      <a:r>
                        <a:rPr lang="it-IT" sz="1800" b="0" i="0" u="none" strike="noStrike">
                          <a:solidFill>
                            <a:srgbClr val="000000"/>
                          </a:solidFill>
                          <a:effectLst/>
                          <a:latin typeface="Calibri"/>
                        </a:rPr>
                        <a:t>6,2%</a:t>
                      </a:r>
                    </a:p>
                  </a:txBody>
                  <a:tcPr marL="12700" marR="12700" marT="12700" marB="0" anchor="b"/>
                </a:tc>
              </a:tr>
              <a:tr h="415290">
                <a:tc>
                  <a:txBody>
                    <a:bodyPr/>
                    <a:lstStyle/>
                    <a:p>
                      <a:pPr algn="l" fontAlgn="b"/>
                      <a:r>
                        <a:rPr lang="it-IT" sz="1800" b="0" i="0" u="none" strike="noStrike">
                          <a:solidFill>
                            <a:srgbClr val="000000"/>
                          </a:solidFill>
                          <a:effectLst/>
                          <a:latin typeface="Arial"/>
                        </a:rPr>
                        <a:t>NL</a:t>
                      </a:r>
                    </a:p>
                  </a:txBody>
                  <a:tcPr marL="12700" marR="12700" marT="12700" marB="0" anchor="b"/>
                </a:tc>
                <a:tc>
                  <a:txBody>
                    <a:bodyPr/>
                    <a:lstStyle/>
                    <a:p>
                      <a:pPr algn="r" fontAlgn="b"/>
                      <a:r>
                        <a:rPr lang="fi-FI" sz="1800" b="0" i="0" u="none" strike="noStrike">
                          <a:solidFill>
                            <a:srgbClr val="000000"/>
                          </a:solidFill>
                          <a:effectLst/>
                          <a:latin typeface="Arial"/>
                        </a:rPr>
                        <a:t>75,9</a:t>
                      </a:r>
                    </a:p>
                  </a:txBody>
                  <a:tcPr marL="12700" marR="12700" marT="12700" marB="0" anchor="b"/>
                </a:tc>
                <a:tc>
                  <a:txBody>
                    <a:bodyPr/>
                    <a:lstStyle/>
                    <a:p>
                      <a:pPr algn="r" fontAlgn="b"/>
                      <a:r>
                        <a:rPr lang="uk-UA" sz="1800" b="0" i="0" u="none" strike="noStrike">
                          <a:solidFill>
                            <a:srgbClr val="000000"/>
                          </a:solidFill>
                          <a:effectLst/>
                          <a:latin typeface="Arial"/>
                        </a:rPr>
                        <a:t>77,1</a:t>
                      </a:r>
                    </a:p>
                  </a:txBody>
                  <a:tcPr marL="12700" marR="12700" marT="12700" marB="0" anchor="b"/>
                </a:tc>
                <a:tc>
                  <a:txBody>
                    <a:bodyPr/>
                    <a:lstStyle/>
                    <a:p>
                      <a:pPr algn="r" fontAlgn="b"/>
                      <a:r>
                        <a:rPr lang="pt-BR" sz="1800" b="0" i="0" u="none" strike="noStrike">
                          <a:solidFill>
                            <a:srgbClr val="000000"/>
                          </a:solidFill>
                          <a:effectLst/>
                          <a:latin typeface="Calibri"/>
                        </a:rPr>
                        <a:t>1,6%</a:t>
                      </a:r>
                    </a:p>
                  </a:txBody>
                  <a:tcPr marL="12700" marR="12700" marT="12700" marB="0" anchor="b"/>
                </a:tc>
                <a:tc>
                  <a:txBody>
                    <a:bodyPr/>
                    <a:lstStyle/>
                    <a:p>
                      <a:pPr algn="l" fontAlgn="b"/>
                      <a:endParaRPr lang="it-IT" sz="1800" b="0" i="0" u="none" strike="noStrike">
                        <a:solidFill>
                          <a:srgbClr val="000000"/>
                        </a:solidFill>
                        <a:effectLst/>
                        <a:latin typeface="Arial"/>
                      </a:endParaRPr>
                    </a:p>
                  </a:txBody>
                  <a:tcPr marL="12700" marR="12700" marT="12700" marB="0" anchor="b"/>
                </a:tc>
                <a:tc>
                  <a:txBody>
                    <a:bodyPr/>
                    <a:lstStyle/>
                    <a:p>
                      <a:pPr algn="l" fontAlgn="b"/>
                      <a:r>
                        <a:rPr lang="it-IT" sz="1800" b="0" i="0" u="none" strike="noStrike">
                          <a:solidFill>
                            <a:srgbClr val="000000"/>
                          </a:solidFill>
                          <a:effectLst/>
                          <a:latin typeface="Arial"/>
                        </a:rPr>
                        <a:t>BG</a:t>
                      </a:r>
                    </a:p>
                  </a:txBody>
                  <a:tcPr marL="12700" marR="12700" marT="12700" marB="0" anchor="b"/>
                </a:tc>
                <a:tc>
                  <a:txBody>
                    <a:bodyPr/>
                    <a:lstStyle/>
                    <a:p>
                      <a:pPr algn="r" fontAlgn="b"/>
                      <a:r>
                        <a:rPr lang="is-IS" sz="1800" b="0" i="0" u="none" strike="noStrike" dirty="0">
                          <a:solidFill>
                            <a:srgbClr val="000000"/>
                          </a:solidFill>
                          <a:effectLst/>
                          <a:latin typeface="Arial"/>
                        </a:rPr>
                        <a:t>63,5</a:t>
                      </a:r>
                    </a:p>
                  </a:txBody>
                  <a:tcPr marL="12700" marR="12700" marT="12700" marB="0" anchor="b"/>
                </a:tc>
                <a:tc>
                  <a:txBody>
                    <a:bodyPr/>
                    <a:lstStyle/>
                    <a:p>
                      <a:pPr algn="r" fontAlgn="b"/>
                      <a:r>
                        <a:rPr lang="fi-FI" sz="1800" b="0" i="0" u="none" strike="noStrike">
                          <a:solidFill>
                            <a:srgbClr val="000000"/>
                          </a:solidFill>
                          <a:effectLst/>
                          <a:latin typeface="Arial"/>
                        </a:rPr>
                        <a:t>67,7</a:t>
                      </a:r>
                    </a:p>
                  </a:txBody>
                  <a:tcPr marL="12700" marR="12700" marT="12700" marB="0" anchor="b"/>
                </a:tc>
                <a:tc>
                  <a:txBody>
                    <a:bodyPr/>
                    <a:lstStyle/>
                    <a:p>
                      <a:pPr algn="r" fontAlgn="b"/>
                      <a:r>
                        <a:rPr lang="pt-BR" sz="1800" b="0" i="0" u="none" strike="noStrike">
                          <a:solidFill>
                            <a:srgbClr val="000000"/>
                          </a:solidFill>
                          <a:effectLst/>
                          <a:latin typeface="Calibri"/>
                        </a:rPr>
                        <a:t>6,6%</a:t>
                      </a:r>
                    </a:p>
                  </a:txBody>
                  <a:tcPr marL="12700" marR="12700" marT="12700" marB="0" anchor="b"/>
                </a:tc>
              </a:tr>
              <a:tr h="415290">
                <a:tc>
                  <a:txBody>
                    <a:bodyPr/>
                    <a:lstStyle/>
                    <a:p>
                      <a:pPr algn="l" fontAlgn="b"/>
                      <a:r>
                        <a:rPr lang="it-IT" sz="1800" b="0" i="0" u="none" strike="noStrike">
                          <a:solidFill>
                            <a:srgbClr val="000000"/>
                          </a:solidFill>
                          <a:effectLst/>
                          <a:latin typeface="Arial"/>
                        </a:rPr>
                        <a:t>SE</a:t>
                      </a:r>
                    </a:p>
                  </a:txBody>
                  <a:tcPr marL="12700" marR="12700" marT="12700" marB="0" anchor="b"/>
                </a:tc>
                <a:tc>
                  <a:txBody>
                    <a:bodyPr/>
                    <a:lstStyle/>
                    <a:p>
                      <a:pPr algn="r" fontAlgn="b"/>
                      <a:r>
                        <a:rPr lang="fi-FI" sz="1800" b="0" i="0" u="none" strike="noStrike">
                          <a:solidFill>
                            <a:srgbClr val="000000"/>
                          </a:solidFill>
                          <a:effectLst/>
                          <a:latin typeface="Arial"/>
                        </a:rPr>
                        <a:t>79,8</a:t>
                      </a:r>
                    </a:p>
                  </a:txBody>
                  <a:tcPr marL="12700" marR="12700" marT="12700" marB="0" anchor="b"/>
                </a:tc>
                <a:tc>
                  <a:txBody>
                    <a:bodyPr/>
                    <a:lstStyle/>
                    <a:p>
                      <a:pPr algn="r" fontAlgn="b"/>
                      <a:r>
                        <a:rPr lang="fi-FI" sz="1800" b="0" i="0" u="none" strike="noStrike">
                          <a:solidFill>
                            <a:srgbClr val="000000"/>
                          </a:solidFill>
                          <a:effectLst/>
                          <a:latin typeface="Arial"/>
                        </a:rPr>
                        <a:t>81,2</a:t>
                      </a:r>
                    </a:p>
                  </a:txBody>
                  <a:tcPr marL="12700" marR="12700" marT="12700" marB="0" anchor="b"/>
                </a:tc>
                <a:tc>
                  <a:txBody>
                    <a:bodyPr/>
                    <a:lstStyle/>
                    <a:p>
                      <a:pPr algn="r" fontAlgn="b"/>
                      <a:r>
                        <a:rPr lang="pt-BR" sz="1800" b="0" i="0" u="none" strike="noStrike">
                          <a:solidFill>
                            <a:srgbClr val="000000"/>
                          </a:solidFill>
                          <a:effectLst/>
                          <a:latin typeface="Calibri"/>
                        </a:rPr>
                        <a:t>1,8%</a:t>
                      </a:r>
                    </a:p>
                  </a:txBody>
                  <a:tcPr marL="12700" marR="12700" marT="12700" marB="0" anchor="b"/>
                </a:tc>
                <a:tc>
                  <a:txBody>
                    <a:bodyPr/>
                    <a:lstStyle/>
                    <a:p>
                      <a:pPr algn="l" fontAlgn="b"/>
                      <a:endParaRPr lang="it-IT" sz="1800" b="0" i="0" u="none" strike="noStrike">
                        <a:solidFill>
                          <a:srgbClr val="000000"/>
                        </a:solidFill>
                        <a:effectLst/>
                        <a:latin typeface="Arial"/>
                      </a:endParaRPr>
                    </a:p>
                  </a:txBody>
                  <a:tcPr marL="12700" marR="12700" marT="12700" marB="0" anchor="b"/>
                </a:tc>
                <a:tc>
                  <a:txBody>
                    <a:bodyPr/>
                    <a:lstStyle/>
                    <a:p>
                      <a:pPr algn="l" fontAlgn="b"/>
                      <a:r>
                        <a:rPr lang="it-IT" sz="1800" b="0" i="0" u="none" strike="noStrike">
                          <a:solidFill>
                            <a:srgbClr val="000000"/>
                          </a:solidFill>
                          <a:effectLst/>
                          <a:latin typeface="Arial"/>
                        </a:rPr>
                        <a:t>PL</a:t>
                      </a:r>
                    </a:p>
                  </a:txBody>
                  <a:tcPr marL="12700" marR="12700" marT="12700" marB="0" anchor="b"/>
                </a:tc>
                <a:tc>
                  <a:txBody>
                    <a:bodyPr/>
                    <a:lstStyle/>
                    <a:p>
                      <a:pPr algn="r" fontAlgn="b"/>
                      <a:r>
                        <a:rPr lang="fi-FI" sz="1800" b="0" i="0" u="none" strike="noStrike">
                          <a:solidFill>
                            <a:srgbClr val="000000"/>
                          </a:solidFill>
                          <a:effectLst/>
                          <a:latin typeface="Arial"/>
                        </a:rPr>
                        <a:t>64,9</a:t>
                      </a:r>
                    </a:p>
                  </a:txBody>
                  <a:tcPr marL="12700" marR="12700" marT="12700" marB="0" anchor="b"/>
                </a:tc>
                <a:tc>
                  <a:txBody>
                    <a:bodyPr/>
                    <a:lstStyle/>
                    <a:p>
                      <a:pPr algn="r" fontAlgn="b"/>
                      <a:r>
                        <a:rPr lang="cs-CZ" sz="1800" b="0" i="0" u="none" strike="noStrike" dirty="0">
                          <a:solidFill>
                            <a:srgbClr val="000000"/>
                          </a:solidFill>
                          <a:effectLst/>
                          <a:latin typeface="Arial"/>
                        </a:rPr>
                        <a:t>69,3</a:t>
                      </a:r>
                    </a:p>
                  </a:txBody>
                  <a:tcPr marL="12700" marR="12700" marT="12700" marB="0" anchor="b"/>
                </a:tc>
                <a:tc>
                  <a:txBody>
                    <a:bodyPr/>
                    <a:lstStyle/>
                    <a:p>
                      <a:pPr algn="r" fontAlgn="b"/>
                      <a:r>
                        <a:rPr lang="pt-BR" sz="1800" b="0" i="0" u="none" strike="noStrike">
                          <a:solidFill>
                            <a:srgbClr val="000000"/>
                          </a:solidFill>
                          <a:effectLst/>
                          <a:latin typeface="Calibri"/>
                        </a:rPr>
                        <a:t>6,8%</a:t>
                      </a:r>
                    </a:p>
                  </a:txBody>
                  <a:tcPr marL="12700" marR="12700" marT="12700" marB="0" anchor="b"/>
                </a:tc>
              </a:tr>
              <a:tr h="415290">
                <a:tc>
                  <a:txBody>
                    <a:bodyPr/>
                    <a:lstStyle/>
                    <a:p>
                      <a:pPr algn="l" fontAlgn="b"/>
                      <a:r>
                        <a:rPr lang="it-IT" sz="1800" b="0" i="0" u="none" strike="noStrike">
                          <a:solidFill>
                            <a:srgbClr val="000000"/>
                          </a:solidFill>
                          <a:effectLst/>
                          <a:latin typeface="Arial"/>
                        </a:rPr>
                        <a:t>DE</a:t>
                      </a:r>
                    </a:p>
                  </a:txBody>
                  <a:tcPr marL="12700" marR="12700" marT="12700" marB="0" anchor="b"/>
                </a:tc>
                <a:tc>
                  <a:txBody>
                    <a:bodyPr/>
                    <a:lstStyle/>
                    <a:p>
                      <a:pPr algn="r" fontAlgn="b"/>
                      <a:r>
                        <a:rPr lang="uk-UA" sz="1800" b="0" i="0" u="none" strike="noStrike">
                          <a:solidFill>
                            <a:srgbClr val="000000"/>
                          </a:solidFill>
                          <a:effectLst/>
                          <a:latin typeface="Arial"/>
                        </a:rPr>
                        <a:t>77,3</a:t>
                      </a:r>
                    </a:p>
                  </a:txBody>
                  <a:tcPr marL="12700" marR="12700" marT="12700" marB="0" anchor="b"/>
                </a:tc>
                <a:tc>
                  <a:txBody>
                    <a:bodyPr/>
                    <a:lstStyle/>
                    <a:p>
                      <a:pPr algn="r" fontAlgn="b"/>
                      <a:r>
                        <a:rPr lang="fi-FI" sz="1800" b="0" i="0" u="none" strike="noStrike">
                          <a:solidFill>
                            <a:srgbClr val="000000"/>
                          </a:solidFill>
                          <a:effectLst/>
                          <a:latin typeface="Arial"/>
                        </a:rPr>
                        <a:t>78,7</a:t>
                      </a:r>
                    </a:p>
                  </a:txBody>
                  <a:tcPr marL="12700" marR="12700" marT="12700" marB="0" anchor="b"/>
                </a:tc>
                <a:tc>
                  <a:txBody>
                    <a:bodyPr/>
                    <a:lstStyle/>
                    <a:p>
                      <a:pPr algn="r" fontAlgn="b"/>
                      <a:r>
                        <a:rPr lang="pt-BR" sz="1800" b="0" i="0" u="none" strike="noStrike">
                          <a:solidFill>
                            <a:srgbClr val="000000"/>
                          </a:solidFill>
                          <a:effectLst/>
                          <a:latin typeface="Calibri"/>
                        </a:rPr>
                        <a:t>1,8%</a:t>
                      </a:r>
                    </a:p>
                  </a:txBody>
                  <a:tcPr marL="12700" marR="12700" marT="12700" marB="0" anchor="b"/>
                </a:tc>
                <a:tc>
                  <a:txBody>
                    <a:bodyPr/>
                    <a:lstStyle/>
                    <a:p>
                      <a:pPr algn="l" fontAlgn="b"/>
                      <a:endParaRPr lang="it-IT" sz="1800" b="0" i="0" u="none" strike="noStrike">
                        <a:solidFill>
                          <a:srgbClr val="000000"/>
                        </a:solidFill>
                        <a:effectLst/>
                        <a:latin typeface="Arial"/>
                      </a:endParaRPr>
                    </a:p>
                  </a:txBody>
                  <a:tcPr marL="12700" marR="12700" marT="12700" marB="0" anchor="b"/>
                </a:tc>
                <a:tc>
                  <a:txBody>
                    <a:bodyPr/>
                    <a:lstStyle/>
                    <a:p>
                      <a:pPr algn="l" fontAlgn="b"/>
                      <a:r>
                        <a:rPr lang="it-IT" sz="1800" b="0" i="0" u="none" strike="noStrike">
                          <a:solidFill>
                            <a:srgbClr val="000000"/>
                          </a:solidFill>
                          <a:effectLst/>
                          <a:latin typeface="Arial"/>
                        </a:rPr>
                        <a:t>IE</a:t>
                      </a:r>
                    </a:p>
                  </a:txBody>
                  <a:tcPr marL="12700" marR="12700" marT="12700" marB="0" anchor="b"/>
                </a:tc>
                <a:tc>
                  <a:txBody>
                    <a:bodyPr/>
                    <a:lstStyle/>
                    <a:p>
                      <a:pPr algn="r" fontAlgn="b"/>
                      <a:r>
                        <a:rPr lang="it-IT" sz="1800" b="0" i="0" u="none" strike="noStrike">
                          <a:solidFill>
                            <a:srgbClr val="000000"/>
                          </a:solidFill>
                          <a:effectLst/>
                          <a:latin typeface="Arial"/>
                        </a:rPr>
                        <a:t>65,5</a:t>
                      </a:r>
                    </a:p>
                  </a:txBody>
                  <a:tcPr marL="12700" marR="12700" marT="12700" marB="0" anchor="b"/>
                </a:tc>
                <a:tc>
                  <a:txBody>
                    <a:bodyPr/>
                    <a:lstStyle/>
                    <a:p>
                      <a:pPr algn="r" fontAlgn="b"/>
                      <a:r>
                        <a:rPr lang="uk-UA" sz="1800" b="0" i="0" u="none" strike="noStrike" dirty="0">
                          <a:solidFill>
                            <a:srgbClr val="000000"/>
                          </a:solidFill>
                          <a:effectLst/>
                          <a:latin typeface="Arial"/>
                        </a:rPr>
                        <a:t>70,3</a:t>
                      </a:r>
                    </a:p>
                  </a:txBody>
                  <a:tcPr marL="12700" marR="12700" marT="12700" marB="0" anchor="b"/>
                </a:tc>
                <a:tc>
                  <a:txBody>
                    <a:bodyPr/>
                    <a:lstStyle/>
                    <a:p>
                      <a:pPr algn="r" fontAlgn="b"/>
                      <a:r>
                        <a:rPr lang="pt-BR" sz="1800" b="0" i="0" u="none" strike="noStrike">
                          <a:solidFill>
                            <a:srgbClr val="000000"/>
                          </a:solidFill>
                          <a:effectLst/>
                          <a:latin typeface="Calibri"/>
                        </a:rPr>
                        <a:t>7,3%</a:t>
                      </a:r>
                    </a:p>
                  </a:txBody>
                  <a:tcPr marL="12700" marR="12700" marT="12700" marB="0" anchor="b"/>
                </a:tc>
              </a:tr>
              <a:tr h="415290">
                <a:tc>
                  <a:txBody>
                    <a:bodyPr/>
                    <a:lstStyle/>
                    <a:p>
                      <a:pPr algn="l" fontAlgn="b"/>
                      <a:r>
                        <a:rPr lang="it-IT" sz="1800" b="0" i="0" u="none" strike="noStrike">
                          <a:solidFill>
                            <a:srgbClr val="000000"/>
                          </a:solidFill>
                          <a:effectLst/>
                          <a:latin typeface="Arial"/>
                        </a:rPr>
                        <a:t>CY</a:t>
                      </a:r>
                    </a:p>
                  </a:txBody>
                  <a:tcPr marL="12700" marR="12700" marT="12700" marB="0" anchor="b"/>
                </a:tc>
                <a:tc>
                  <a:txBody>
                    <a:bodyPr/>
                    <a:lstStyle/>
                    <a:p>
                      <a:pPr algn="r" fontAlgn="b"/>
                      <a:r>
                        <a:rPr lang="is-IS" sz="1800" b="0" i="0" u="none" strike="noStrike">
                          <a:solidFill>
                            <a:srgbClr val="000000"/>
                          </a:solidFill>
                          <a:effectLst/>
                          <a:latin typeface="Arial"/>
                        </a:rPr>
                        <a:t>67,2</a:t>
                      </a:r>
                    </a:p>
                  </a:txBody>
                  <a:tcPr marL="12700" marR="12700" marT="12700" marB="0" anchor="b"/>
                </a:tc>
                <a:tc>
                  <a:txBody>
                    <a:bodyPr/>
                    <a:lstStyle/>
                    <a:p>
                      <a:pPr algn="r" fontAlgn="b"/>
                      <a:r>
                        <a:rPr lang="is-IS" sz="1800" b="0" i="0" u="none" strike="noStrike">
                          <a:solidFill>
                            <a:srgbClr val="000000"/>
                          </a:solidFill>
                          <a:effectLst/>
                          <a:latin typeface="Arial"/>
                        </a:rPr>
                        <a:t>68,8</a:t>
                      </a:r>
                    </a:p>
                  </a:txBody>
                  <a:tcPr marL="12700" marR="12700" marT="12700" marB="0" anchor="b"/>
                </a:tc>
                <a:tc>
                  <a:txBody>
                    <a:bodyPr/>
                    <a:lstStyle/>
                    <a:p>
                      <a:pPr algn="r" fontAlgn="b"/>
                      <a:r>
                        <a:rPr lang="it-IT" sz="1800" b="0" i="0" u="none" strike="noStrike">
                          <a:solidFill>
                            <a:srgbClr val="000000"/>
                          </a:solidFill>
                          <a:effectLst/>
                          <a:latin typeface="Calibri"/>
                        </a:rPr>
                        <a:t>2,4%</a:t>
                      </a:r>
                    </a:p>
                  </a:txBody>
                  <a:tcPr marL="12700" marR="12700" marT="12700" marB="0" anchor="b"/>
                </a:tc>
                <a:tc>
                  <a:txBody>
                    <a:bodyPr/>
                    <a:lstStyle/>
                    <a:p>
                      <a:pPr algn="l" fontAlgn="b"/>
                      <a:endParaRPr lang="it-IT" sz="1800" b="0" i="0" u="none" strike="noStrike">
                        <a:solidFill>
                          <a:srgbClr val="000000"/>
                        </a:solidFill>
                        <a:effectLst/>
                        <a:latin typeface="Arial"/>
                      </a:endParaRPr>
                    </a:p>
                  </a:txBody>
                  <a:tcPr marL="12700" marR="12700" marT="12700" marB="0" anchor="b"/>
                </a:tc>
                <a:tc>
                  <a:txBody>
                    <a:bodyPr/>
                    <a:lstStyle/>
                    <a:p>
                      <a:pPr algn="l" fontAlgn="b"/>
                      <a:r>
                        <a:rPr lang="it-IT" sz="1800" b="0" i="0" u="none" strike="noStrike">
                          <a:solidFill>
                            <a:srgbClr val="000000"/>
                          </a:solidFill>
                          <a:effectLst/>
                          <a:latin typeface="Arial"/>
                        </a:rPr>
                        <a:t>HR</a:t>
                      </a:r>
                    </a:p>
                  </a:txBody>
                  <a:tcPr marL="12700" marR="12700" marT="12700" marB="0" anchor="b"/>
                </a:tc>
                <a:tc>
                  <a:txBody>
                    <a:bodyPr/>
                    <a:lstStyle/>
                    <a:p>
                      <a:pPr algn="r" fontAlgn="b"/>
                      <a:r>
                        <a:rPr lang="uk-UA" sz="1800" b="0" i="0" u="none" strike="noStrike">
                          <a:solidFill>
                            <a:srgbClr val="000000"/>
                          </a:solidFill>
                          <a:effectLst/>
                          <a:latin typeface="Arial"/>
                        </a:rPr>
                        <a:t>57,2</a:t>
                      </a:r>
                    </a:p>
                  </a:txBody>
                  <a:tcPr marL="12700" marR="12700" marT="12700" marB="0" anchor="b"/>
                </a:tc>
                <a:tc>
                  <a:txBody>
                    <a:bodyPr/>
                    <a:lstStyle/>
                    <a:p>
                      <a:pPr algn="r" fontAlgn="b"/>
                      <a:r>
                        <a:rPr lang="fi-FI" sz="1800" b="0" i="0" u="none" strike="noStrike" dirty="0">
                          <a:solidFill>
                            <a:srgbClr val="000000"/>
                          </a:solidFill>
                          <a:effectLst/>
                          <a:latin typeface="Arial"/>
                        </a:rPr>
                        <a:t>61,4</a:t>
                      </a:r>
                    </a:p>
                  </a:txBody>
                  <a:tcPr marL="12700" marR="12700" marT="12700" marB="0" anchor="b"/>
                </a:tc>
                <a:tc>
                  <a:txBody>
                    <a:bodyPr/>
                    <a:lstStyle/>
                    <a:p>
                      <a:pPr algn="r" fontAlgn="b"/>
                      <a:r>
                        <a:rPr lang="pt-BR" sz="1800" b="0" i="0" u="none" strike="noStrike">
                          <a:solidFill>
                            <a:srgbClr val="000000"/>
                          </a:solidFill>
                          <a:effectLst/>
                          <a:latin typeface="Calibri"/>
                        </a:rPr>
                        <a:t>7,3%</a:t>
                      </a:r>
                    </a:p>
                  </a:txBody>
                  <a:tcPr marL="12700" marR="12700" marT="12700" marB="0" anchor="b"/>
                </a:tc>
              </a:tr>
              <a:tr h="415290">
                <a:tc>
                  <a:txBody>
                    <a:bodyPr/>
                    <a:lstStyle/>
                    <a:p>
                      <a:pPr algn="l" fontAlgn="b"/>
                      <a:r>
                        <a:rPr lang="it-IT" sz="1800" b="0" i="0" u="none" strike="noStrike">
                          <a:solidFill>
                            <a:srgbClr val="000000"/>
                          </a:solidFill>
                          <a:effectLst/>
                          <a:latin typeface="Arial"/>
                        </a:rPr>
                        <a:t>DK</a:t>
                      </a:r>
                    </a:p>
                  </a:txBody>
                  <a:tcPr marL="12700" marR="12700" marT="12700" marB="0" anchor="b"/>
                </a:tc>
                <a:tc>
                  <a:txBody>
                    <a:bodyPr/>
                    <a:lstStyle/>
                    <a:p>
                      <a:pPr algn="r" fontAlgn="b"/>
                      <a:r>
                        <a:rPr lang="uk-UA" sz="1800" b="0" i="0" u="none" strike="noStrike">
                          <a:solidFill>
                            <a:srgbClr val="000000"/>
                          </a:solidFill>
                          <a:effectLst/>
                          <a:latin typeface="Arial"/>
                        </a:rPr>
                        <a:t>75,6</a:t>
                      </a:r>
                    </a:p>
                  </a:txBody>
                  <a:tcPr marL="12700" marR="12700" marT="12700" marB="0" anchor="b"/>
                </a:tc>
                <a:tc>
                  <a:txBody>
                    <a:bodyPr/>
                    <a:lstStyle/>
                    <a:p>
                      <a:pPr algn="r" fontAlgn="b"/>
                      <a:r>
                        <a:rPr lang="uk-UA" sz="1800" b="0" i="0" u="none" strike="noStrike">
                          <a:solidFill>
                            <a:srgbClr val="000000"/>
                          </a:solidFill>
                          <a:effectLst/>
                          <a:latin typeface="Arial"/>
                        </a:rPr>
                        <a:t>77,4</a:t>
                      </a:r>
                    </a:p>
                  </a:txBody>
                  <a:tcPr marL="12700" marR="12700" marT="12700" marB="0" anchor="b"/>
                </a:tc>
                <a:tc>
                  <a:txBody>
                    <a:bodyPr/>
                    <a:lstStyle/>
                    <a:p>
                      <a:pPr algn="r" fontAlgn="b"/>
                      <a:r>
                        <a:rPr lang="it-IT" sz="1800" b="0" i="0" u="none" strike="noStrike">
                          <a:solidFill>
                            <a:srgbClr val="000000"/>
                          </a:solidFill>
                          <a:effectLst/>
                          <a:latin typeface="Calibri"/>
                        </a:rPr>
                        <a:t>2,4%</a:t>
                      </a:r>
                    </a:p>
                  </a:txBody>
                  <a:tcPr marL="12700" marR="12700" marT="12700" marB="0" anchor="b"/>
                </a:tc>
                <a:tc>
                  <a:txBody>
                    <a:bodyPr/>
                    <a:lstStyle/>
                    <a:p>
                      <a:pPr algn="l" fontAlgn="b"/>
                      <a:endParaRPr lang="it-IT" sz="1800" b="0" i="0" u="none" strike="noStrike">
                        <a:solidFill>
                          <a:srgbClr val="000000"/>
                        </a:solidFill>
                        <a:effectLst/>
                        <a:latin typeface="Arial"/>
                      </a:endParaRPr>
                    </a:p>
                  </a:txBody>
                  <a:tcPr marL="12700" marR="12700" marT="12700" marB="0" anchor="b"/>
                </a:tc>
                <a:tc>
                  <a:txBody>
                    <a:bodyPr/>
                    <a:lstStyle/>
                    <a:p>
                      <a:pPr algn="l" fontAlgn="b"/>
                      <a:r>
                        <a:rPr lang="it-IT" sz="1800" b="0" i="0" u="none" strike="noStrike">
                          <a:solidFill>
                            <a:srgbClr val="000000"/>
                          </a:solidFill>
                          <a:effectLst/>
                          <a:latin typeface="Arial"/>
                        </a:rPr>
                        <a:t>SK</a:t>
                      </a:r>
                    </a:p>
                  </a:txBody>
                  <a:tcPr marL="12700" marR="12700" marT="12700" marB="0" anchor="b"/>
                </a:tc>
                <a:tc>
                  <a:txBody>
                    <a:bodyPr/>
                    <a:lstStyle/>
                    <a:p>
                      <a:pPr algn="r" fontAlgn="b"/>
                      <a:r>
                        <a:rPr lang="en-US" sz="1800" b="0" i="0" u="none" strike="noStrike">
                          <a:solidFill>
                            <a:srgbClr val="000000"/>
                          </a:solidFill>
                          <a:effectLst/>
                          <a:latin typeface="Arial"/>
                        </a:rPr>
                        <a:t>65,0</a:t>
                      </a:r>
                    </a:p>
                  </a:txBody>
                  <a:tcPr marL="12700" marR="12700" marT="12700" marB="0" anchor="b"/>
                </a:tc>
                <a:tc>
                  <a:txBody>
                    <a:bodyPr/>
                    <a:lstStyle/>
                    <a:p>
                      <a:pPr algn="r" fontAlgn="b"/>
                      <a:r>
                        <a:rPr lang="cs-CZ" sz="1800" b="0" i="0" u="none" strike="noStrike" dirty="0">
                          <a:solidFill>
                            <a:srgbClr val="000000"/>
                          </a:solidFill>
                          <a:effectLst/>
                          <a:latin typeface="Arial"/>
                        </a:rPr>
                        <a:t>69,8</a:t>
                      </a:r>
                    </a:p>
                  </a:txBody>
                  <a:tcPr marL="12700" marR="12700" marT="12700" marB="0" anchor="b"/>
                </a:tc>
                <a:tc>
                  <a:txBody>
                    <a:bodyPr/>
                    <a:lstStyle/>
                    <a:p>
                      <a:pPr algn="r" fontAlgn="b"/>
                      <a:r>
                        <a:rPr lang="it-IT" sz="1800" b="0" i="0" u="none" strike="noStrike">
                          <a:solidFill>
                            <a:srgbClr val="000000"/>
                          </a:solidFill>
                          <a:effectLst/>
                          <a:latin typeface="Calibri"/>
                        </a:rPr>
                        <a:t>7,4%</a:t>
                      </a:r>
                    </a:p>
                  </a:txBody>
                  <a:tcPr marL="12700" marR="12700" marT="12700" marB="0" anchor="b"/>
                </a:tc>
              </a:tr>
              <a:tr h="415290">
                <a:tc>
                  <a:txBody>
                    <a:bodyPr/>
                    <a:lstStyle/>
                    <a:p>
                      <a:pPr algn="l" fontAlgn="b"/>
                      <a:r>
                        <a:rPr lang="it-IT" sz="1800" b="0" i="0" u="none" strike="noStrike">
                          <a:solidFill>
                            <a:srgbClr val="000000"/>
                          </a:solidFill>
                          <a:effectLst/>
                          <a:latin typeface="Arial"/>
                        </a:rPr>
                        <a:t>RO</a:t>
                      </a:r>
                    </a:p>
                  </a:txBody>
                  <a:tcPr marL="12700" marR="12700" marT="12700" marB="0" anchor="b"/>
                </a:tc>
                <a:tc>
                  <a:txBody>
                    <a:bodyPr/>
                    <a:lstStyle/>
                    <a:p>
                      <a:pPr algn="r" fontAlgn="b"/>
                      <a:r>
                        <a:rPr lang="fi-FI" sz="1800" b="0" i="0" u="none" strike="noStrike">
                          <a:solidFill>
                            <a:srgbClr val="000000"/>
                          </a:solidFill>
                          <a:effectLst/>
                          <a:latin typeface="Arial"/>
                        </a:rPr>
                        <a:t>64,7</a:t>
                      </a:r>
                    </a:p>
                  </a:txBody>
                  <a:tcPr marL="12700" marR="12700" marT="12700" marB="0" anchor="b"/>
                </a:tc>
                <a:tc>
                  <a:txBody>
                    <a:bodyPr/>
                    <a:lstStyle/>
                    <a:p>
                      <a:pPr algn="r" fontAlgn="b"/>
                      <a:r>
                        <a:rPr lang="is-IS" sz="1800" b="0" i="0" u="none" strike="noStrike">
                          <a:solidFill>
                            <a:srgbClr val="000000"/>
                          </a:solidFill>
                          <a:effectLst/>
                          <a:latin typeface="Arial"/>
                        </a:rPr>
                        <a:t>66,3</a:t>
                      </a:r>
                    </a:p>
                  </a:txBody>
                  <a:tcPr marL="12700" marR="12700" marT="12700" marB="0" anchor="b"/>
                </a:tc>
                <a:tc>
                  <a:txBody>
                    <a:bodyPr/>
                    <a:lstStyle/>
                    <a:p>
                      <a:pPr algn="r" fontAlgn="b"/>
                      <a:r>
                        <a:rPr lang="pt-BR" sz="1800" b="0" i="0" u="none" strike="noStrike">
                          <a:solidFill>
                            <a:srgbClr val="000000"/>
                          </a:solidFill>
                          <a:effectLst/>
                          <a:latin typeface="Calibri"/>
                        </a:rPr>
                        <a:t>2,5%</a:t>
                      </a:r>
                    </a:p>
                  </a:txBody>
                  <a:tcPr marL="12700" marR="12700" marT="12700" marB="0" anchor="b"/>
                </a:tc>
                <a:tc>
                  <a:txBody>
                    <a:bodyPr/>
                    <a:lstStyle/>
                    <a:p>
                      <a:pPr algn="l" fontAlgn="b"/>
                      <a:endParaRPr lang="it-IT" sz="1800" b="0" i="0" u="none" strike="noStrike">
                        <a:solidFill>
                          <a:srgbClr val="000000"/>
                        </a:solidFill>
                        <a:effectLst/>
                        <a:latin typeface="Arial"/>
                      </a:endParaRPr>
                    </a:p>
                  </a:txBody>
                  <a:tcPr marL="12700" marR="12700" marT="12700" marB="0" anchor="b"/>
                </a:tc>
                <a:tc>
                  <a:txBody>
                    <a:bodyPr/>
                    <a:lstStyle/>
                    <a:p>
                      <a:pPr algn="l" fontAlgn="b"/>
                      <a:r>
                        <a:rPr lang="it-IT" sz="1800" b="0" i="0" u="none" strike="noStrike">
                          <a:solidFill>
                            <a:srgbClr val="000000"/>
                          </a:solidFill>
                          <a:effectLst/>
                          <a:latin typeface="Arial"/>
                        </a:rPr>
                        <a:t>MT</a:t>
                      </a:r>
                    </a:p>
                  </a:txBody>
                  <a:tcPr marL="12700" marR="12700" marT="12700" marB="0" anchor="b"/>
                </a:tc>
                <a:tc>
                  <a:txBody>
                    <a:bodyPr/>
                    <a:lstStyle/>
                    <a:p>
                      <a:pPr algn="r" fontAlgn="b"/>
                      <a:r>
                        <a:rPr lang="uk-UA" sz="1800" b="0" i="0" u="none" strike="noStrike">
                          <a:solidFill>
                            <a:srgbClr val="000000"/>
                          </a:solidFill>
                          <a:effectLst/>
                          <a:latin typeface="Arial"/>
                        </a:rPr>
                        <a:t>64,8</a:t>
                      </a:r>
                    </a:p>
                  </a:txBody>
                  <a:tcPr marL="12700" marR="12700" marT="12700" marB="0" anchor="b"/>
                </a:tc>
                <a:tc>
                  <a:txBody>
                    <a:bodyPr/>
                    <a:lstStyle/>
                    <a:p>
                      <a:pPr algn="r" fontAlgn="b"/>
                      <a:r>
                        <a:rPr lang="cs-CZ" sz="1800" b="0" i="0" u="none" strike="noStrike" dirty="0">
                          <a:solidFill>
                            <a:srgbClr val="000000"/>
                          </a:solidFill>
                          <a:effectLst/>
                          <a:latin typeface="Arial"/>
                        </a:rPr>
                        <a:t>69,6</a:t>
                      </a:r>
                    </a:p>
                  </a:txBody>
                  <a:tcPr marL="12700" marR="12700" marT="12700" marB="0" anchor="b"/>
                </a:tc>
                <a:tc>
                  <a:txBody>
                    <a:bodyPr/>
                    <a:lstStyle/>
                    <a:p>
                      <a:pPr algn="r" fontAlgn="b"/>
                      <a:r>
                        <a:rPr lang="it-IT" sz="1800" b="0" i="0" u="none" strike="noStrike">
                          <a:solidFill>
                            <a:srgbClr val="000000"/>
                          </a:solidFill>
                          <a:effectLst/>
                          <a:latin typeface="Calibri"/>
                        </a:rPr>
                        <a:t>7,4%</a:t>
                      </a:r>
                    </a:p>
                  </a:txBody>
                  <a:tcPr marL="12700" marR="12700" marT="12700" marB="0" anchor="b"/>
                </a:tc>
              </a:tr>
              <a:tr h="415290">
                <a:tc>
                  <a:txBody>
                    <a:bodyPr/>
                    <a:lstStyle/>
                    <a:p>
                      <a:pPr algn="l" fontAlgn="b"/>
                      <a:r>
                        <a:rPr lang="it-IT" sz="1800" b="0" i="0" u="none" strike="noStrike">
                          <a:solidFill>
                            <a:srgbClr val="FF0000"/>
                          </a:solidFill>
                          <a:effectLst/>
                          <a:latin typeface="Arial"/>
                        </a:rPr>
                        <a:t>IT</a:t>
                      </a:r>
                    </a:p>
                  </a:txBody>
                  <a:tcPr marL="12700" marR="12700" marT="12700" marB="0" anchor="b"/>
                </a:tc>
                <a:tc>
                  <a:txBody>
                    <a:bodyPr/>
                    <a:lstStyle/>
                    <a:p>
                      <a:pPr algn="r" fontAlgn="b"/>
                      <a:r>
                        <a:rPr lang="fi-FI" sz="1800" b="0" i="0" u="none" strike="noStrike">
                          <a:solidFill>
                            <a:srgbClr val="FF0000"/>
                          </a:solidFill>
                          <a:effectLst/>
                          <a:latin typeface="Arial"/>
                        </a:rPr>
                        <a:t>59,7</a:t>
                      </a:r>
                    </a:p>
                  </a:txBody>
                  <a:tcPr marL="12700" marR="12700" marT="12700" marB="0" anchor="b"/>
                </a:tc>
                <a:tc>
                  <a:txBody>
                    <a:bodyPr/>
                    <a:lstStyle/>
                    <a:p>
                      <a:pPr algn="r" fontAlgn="b"/>
                      <a:r>
                        <a:rPr lang="fi-FI" sz="1800" b="0" i="0" u="none" strike="noStrike">
                          <a:solidFill>
                            <a:srgbClr val="FF0000"/>
                          </a:solidFill>
                          <a:effectLst/>
                          <a:latin typeface="Arial"/>
                        </a:rPr>
                        <a:t>61,6</a:t>
                      </a:r>
                    </a:p>
                  </a:txBody>
                  <a:tcPr marL="12700" marR="12700" marT="12700" marB="0" anchor="b"/>
                </a:tc>
                <a:tc>
                  <a:txBody>
                    <a:bodyPr/>
                    <a:lstStyle/>
                    <a:p>
                      <a:pPr algn="r" fontAlgn="b"/>
                      <a:r>
                        <a:rPr lang="is-IS" sz="1800" b="0" i="0" u="none" strike="noStrike">
                          <a:solidFill>
                            <a:srgbClr val="FF0000"/>
                          </a:solidFill>
                          <a:effectLst/>
                          <a:latin typeface="Calibri"/>
                        </a:rPr>
                        <a:t>3,2%</a:t>
                      </a:r>
                    </a:p>
                  </a:txBody>
                  <a:tcPr marL="12700" marR="12700" marT="12700" marB="0" anchor="b"/>
                </a:tc>
                <a:tc>
                  <a:txBody>
                    <a:bodyPr/>
                    <a:lstStyle/>
                    <a:p>
                      <a:pPr algn="l" fontAlgn="b"/>
                      <a:endParaRPr lang="it-IT" sz="1800" b="0" i="0" u="none" strike="noStrike">
                        <a:solidFill>
                          <a:srgbClr val="000000"/>
                        </a:solidFill>
                        <a:effectLst/>
                        <a:latin typeface="Arial"/>
                      </a:endParaRPr>
                    </a:p>
                  </a:txBody>
                  <a:tcPr marL="12700" marR="12700" marT="12700" marB="0" anchor="b"/>
                </a:tc>
                <a:tc>
                  <a:txBody>
                    <a:bodyPr/>
                    <a:lstStyle/>
                    <a:p>
                      <a:pPr algn="l" fontAlgn="b"/>
                      <a:r>
                        <a:rPr lang="it-IT" sz="1800" b="0" i="0" u="none" strike="noStrike">
                          <a:solidFill>
                            <a:srgbClr val="000000"/>
                          </a:solidFill>
                          <a:effectLst/>
                          <a:latin typeface="Arial"/>
                        </a:rPr>
                        <a:t>LT</a:t>
                      </a:r>
                    </a:p>
                  </a:txBody>
                  <a:tcPr marL="12700" marR="12700" marT="12700" marB="0" anchor="b"/>
                </a:tc>
                <a:tc>
                  <a:txBody>
                    <a:bodyPr/>
                    <a:lstStyle/>
                    <a:p>
                      <a:pPr algn="r" fontAlgn="b"/>
                      <a:r>
                        <a:rPr lang="fi-FI" sz="1800" b="0" i="0" u="none" strike="noStrike">
                          <a:solidFill>
                            <a:srgbClr val="000000"/>
                          </a:solidFill>
                          <a:effectLst/>
                          <a:latin typeface="Arial"/>
                        </a:rPr>
                        <a:t>69,9</a:t>
                      </a:r>
                    </a:p>
                  </a:txBody>
                  <a:tcPr marL="12700" marR="12700" marT="12700" marB="0" anchor="b"/>
                </a:tc>
                <a:tc>
                  <a:txBody>
                    <a:bodyPr/>
                    <a:lstStyle/>
                    <a:p>
                      <a:pPr algn="r" fontAlgn="b"/>
                      <a:r>
                        <a:rPr lang="is-IS" sz="1800" b="0" i="0" u="none" strike="noStrike">
                          <a:solidFill>
                            <a:srgbClr val="000000"/>
                          </a:solidFill>
                          <a:effectLst/>
                          <a:latin typeface="Arial"/>
                        </a:rPr>
                        <a:t>75,2</a:t>
                      </a:r>
                    </a:p>
                  </a:txBody>
                  <a:tcPr marL="12700" marR="12700" marT="12700" marB="0" anchor="b"/>
                </a:tc>
                <a:tc>
                  <a:txBody>
                    <a:bodyPr/>
                    <a:lstStyle/>
                    <a:p>
                      <a:pPr algn="r" fontAlgn="b"/>
                      <a:r>
                        <a:rPr lang="pt-BR" sz="1800" b="0" i="0" u="none" strike="noStrike">
                          <a:solidFill>
                            <a:srgbClr val="000000"/>
                          </a:solidFill>
                          <a:effectLst/>
                          <a:latin typeface="Calibri"/>
                        </a:rPr>
                        <a:t>7,6%</a:t>
                      </a:r>
                    </a:p>
                  </a:txBody>
                  <a:tcPr marL="12700" marR="12700" marT="12700" marB="0" anchor="b"/>
                </a:tc>
              </a:tr>
              <a:tr h="415290">
                <a:tc>
                  <a:txBody>
                    <a:bodyPr/>
                    <a:lstStyle/>
                    <a:p>
                      <a:pPr algn="l" fontAlgn="b"/>
                      <a:r>
                        <a:rPr lang="it-IT" sz="1800" b="0" i="0" u="none" strike="noStrike">
                          <a:solidFill>
                            <a:srgbClr val="000000"/>
                          </a:solidFill>
                          <a:effectLst/>
                          <a:latin typeface="Arial"/>
                        </a:rPr>
                        <a:t>EA19</a:t>
                      </a:r>
                    </a:p>
                  </a:txBody>
                  <a:tcPr marL="12700" marR="12700" marT="12700" marB="0" anchor="b"/>
                </a:tc>
                <a:tc>
                  <a:txBody>
                    <a:bodyPr/>
                    <a:lstStyle/>
                    <a:p>
                      <a:pPr algn="r" fontAlgn="b"/>
                      <a:r>
                        <a:rPr lang="fi-FI" sz="1800" b="0" i="0" u="none" strike="noStrike">
                          <a:solidFill>
                            <a:srgbClr val="000000"/>
                          </a:solidFill>
                          <a:effectLst/>
                          <a:latin typeface="Arial"/>
                        </a:rPr>
                        <a:t>67,7</a:t>
                      </a:r>
                    </a:p>
                  </a:txBody>
                  <a:tcPr marL="12700" marR="12700" marT="12700" marB="0" anchor="b"/>
                </a:tc>
                <a:tc>
                  <a:txBody>
                    <a:bodyPr/>
                    <a:lstStyle/>
                    <a:p>
                      <a:pPr algn="r" fontAlgn="b"/>
                      <a:r>
                        <a:rPr lang="en-US" sz="1800" b="0" i="0" u="none" strike="noStrike">
                          <a:solidFill>
                            <a:srgbClr val="000000"/>
                          </a:solidFill>
                          <a:effectLst/>
                          <a:latin typeface="Arial"/>
                        </a:rPr>
                        <a:t>70,0</a:t>
                      </a:r>
                    </a:p>
                  </a:txBody>
                  <a:tcPr marL="12700" marR="12700" marT="12700" marB="0" anchor="b"/>
                </a:tc>
                <a:tc>
                  <a:txBody>
                    <a:bodyPr/>
                    <a:lstStyle/>
                    <a:p>
                      <a:pPr algn="r" fontAlgn="b"/>
                      <a:r>
                        <a:rPr lang="it-IT" sz="1800" b="0" i="0" u="none" strike="noStrike">
                          <a:solidFill>
                            <a:srgbClr val="000000"/>
                          </a:solidFill>
                          <a:effectLst/>
                          <a:latin typeface="Calibri"/>
                        </a:rPr>
                        <a:t>3,4%</a:t>
                      </a:r>
                    </a:p>
                  </a:txBody>
                  <a:tcPr marL="12700" marR="12700" marT="12700" marB="0" anchor="b"/>
                </a:tc>
                <a:tc>
                  <a:txBody>
                    <a:bodyPr/>
                    <a:lstStyle/>
                    <a:p>
                      <a:pPr algn="l" fontAlgn="b"/>
                      <a:endParaRPr lang="it-IT" sz="1800" b="0" i="0" u="none" strike="noStrike">
                        <a:solidFill>
                          <a:srgbClr val="000000"/>
                        </a:solidFill>
                        <a:effectLst/>
                        <a:latin typeface="Arial"/>
                      </a:endParaRPr>
                    </a:p>
                  </a:txBody>
                  <a:tcPr marL="12700" marR="12700" marT="12700" marB="0" anchor="b"/>
                </a:tc>
                <a:tc>
                  <a:txBody>
                    <a:bodyPr/>
                    <a:lstStyle/>
                    <a:p>
                      <a:pPr algn="l" fontAlgn="b"/>
                      <a:r>
                        <a:rPr lang="it-IT" sz="1800" b="0" i="0" u="none" strike="noStrike">
                          <a:solidFill>
                            <a:srgbClr val="000000"/>
                          </a:solidFill>
                          <a:effectLst/>
                          <a:latin typeface="Arial"/>
                        </a:rPr>
                        <a:t>PT</a:t>
                      </a:r>
                    </a:p>
                  </a:txBody>
                  <a:tcPr marL="12700" marR="12700" marT="12700" marB="0" anchor="b"/>
                </a:tc>
                <a:tc>
                  <a:txBody>
                    <a:bodyPr/>
                    <a:lstStyle/>
                    <a:p>
                      <a:pPr algn="r" fontAlgn="b"/>
                      <a:r>
                        <a:rPr lang="uk-UA" sz="1800" b="0" i="0" u="none" strike="noStrike">
                          <a:solidFill>
                            <a:srgbClr val="000000"/>
                          </a:solidFill>
                          <a:effectLst/>
                          <a:latin typeface="Arial"/>
                        </a:rPr>
                        <a:t>65,4</a:t>
                      </a:r>
                    </a:p>
                  </a:txBody>
                  <a:tcPr marL="12700" marR="12700" marT="12700" marB="0" anchor="b"/>
                </a:tc>
                <a:tc>
                  <a:txBody>
                    <a:bodyPr/>
                    <a:lstStyle/>
                    <a:p>
                      <a:pPr algn="r" fontAlgn="b"/>
                      <a:r>
                        <a:rPr lang="uk-UA" sz="1800" b="0" i="0" u="none" strike="noStrike">
                          <a:solidFill>
                            <a:srgbClr val="000000"/>
                          </a:solidFill>
                          <a:effectLst/>
                          <a:latin typeface="Arial"/>
                        </a:rPr>
                        <a:t>70,6</a:t>
                      </a:r>
                    </a:p>
                  </a:txBody>
                  <a:tcPr marL="12700" marR="12700" marT="12700" marB="0" anchor="b"/>
                </a:tc>
                <a:tc>
                  <a:txBody>
                    <a:bodyPr/>
                    <a:lstStyle/>
                    <a:p>
                      <a:pPr algn="r" fontAlgn="b"/>
                      <a:r>
                        <a:rPr lang="en-US" sz="1800" b="0" i="0" u="none" strike="noStrike">
                          <a:solidFill>
                            <a:srgbClr val="000000"/>
                          </a:solidFill>
                          <a:effectLst/>
                          <a:latin typeface="Calibri"/>
                        </a:rPr>
                        <a:t>8,0%</a:t>
                      </a:r>
                    </a:p>
                  </a:txBody>
                  <a:tcPr marL="12700" marR="12700" marT="12700" marB="0" anchor="b"/>
                </a:tc>
              </a:tr>
              <a:tr h="415290">
                <a:tc>
                  <a:txBody>
                    <a:bodyPr/>
                    <a:lstStyle/>
                    <a:p>
                      <a:pPr algn="l" fontAlgn="b"/>
                      <a:r>
                        <a:rPr lang="it-IT" sz="1800" b="0" i="0" u="none" strike="noStrike">
                          <a:solidFill>
                            <a:srgbClr val="000000"/>
                          </a:solidFill>
                          <a:effectLst/>
                          <a:latin typeface="Arial"/>
                        </a:rPr>
                        <a:t>UK</a:t>
                      </a:r>
                    </a:p>
                  </a:txBody>
                  <a:tcPr marL="12700" marR="12700" marT="12700" marB="0" anchor="b"/>
                </a:tc>
                <a:tc>
                  <a:txBody>
                    <a:bodyPr/>
                    <a:lstStyle/>
                    <a:p>
                      <a:pPr algn="r" fontAlgn="b"/>
                      <a:r>
                        <a:rPr lang="uk-UA" sz="1800" b="0" i="0" u="none" strike="noStrike">
                          <a:solidFill>
                            <a:srgbClr val="000000"/>
                          </a:solidFill>
                          <a:effectLst/>
                          <a:latin typeface="Arial"/>
                        </a:rPr>
                        <a:t>74,8</a:t>
                      </a:r>
                    </a:p>
                  </a:txBody>
                  <a:tcPr marL="12700" marR="12700" marT="12700" marB="0" anchor="b"/>
                </a:tc>
                <a:tc>
                  <a:txBody>
                    <a:bodyPr/>
                    <a:lstStyle/>
                    <a:p>
                      <a:pPr algn="r" fontAlgn="b"/>
                      <a:r>
                        <a:rPr lang="uk-UA" sz="1800" b="0" i="0" u="none" strike="noStrike">
                          <a:solidFill>
                            <a:srgbClr val="000000"/>
                          </a:solidFill>
                          <a:effectLst/>
                          <a:latin typeface="Calibri"/>
                        </a:rPr>
                        <a:t>77,6</a:t>
                      </a:r>
                    </a:p>
                  </a:txBody>
                  <a:tcPr marL="12700" marR="12700" marT="12700" marB="0" anchor="b"/>
                </a:tc>
                <a:tc>
                  <a:txBody>
                    <a:bodyPr/>
                    <a:lstStyle/>
                    <a:p>
                      <a:pPr algn="r" fontAlgn="b"/>
                      <a:r>
                        <a:rPr lang="pt-BR" sz="1800" b="0" i="0" u="none" strike="noStrike">
                          <a:solidFill>
                            <a:srgbClr val="000000"/>
                          </a:solidFill>
                          <a:effectLst/>
                          <a:latin typeface="Calibri"/>
                        </a:rPr>
                        <a:t>3,7%</a:t>
                      </a:r>
                    </a:p>
                  </a:txBody>
                  <a:tcPr marL="12700" marR="12700" marT="12700" marB="0" anchor="b"/>
                </a:tc>
                <a:tc>
                  <a:txBody>
                    <a:bodyPr/>
                    <a:lstStyle/>
                    <a:p>
                      <a:pPr algn="l" fontAlgn="b"/>
                      <a:endParaRPr lang="it-IT" sz="1800" b="0" i="0" u="none" strike="noStrike">
                        <a:solidFill>
                          <a:srgbClr val="000000"/>
                        </a:solidFill>
                        <a:effectLst/>
                        <a:latin typeface="Arial"/>
                      </a:endParaRPr>
                    </a:p>
                  </a:txBody>
                  <a:tcPr marL="12700" marR="12700" marT="12700" marB="0" anchor="b"/>
                </a:tc>
                <a:tc>
                  <a:txBody>
                    <a:bodyPr/>
                    <a:lstStyle/>
                    <a:p>
                      <a:pPr algn="l" fontAlgn="b"/>
                      <a:r>
                        <a:rPr lang="it-IT" sz="1800" b="0" i="0" u="none" strike="noStrike">
                          <a:solidFill>
                            <a:srgbClr val="000000"/>
                          </a:solidFill>
                          <a:effectLst/>
                          <a:latin typeface="Arial"/>
                        </a:rPr>
                        <a:t>ES</a:t>
                      </a:r>
                    </a:p>
                  </a:txBody>
                  <a:tcPr marL="12700" marR="12700" marT="12700" marB="0" anchor="b"/>
                </a:tc>
                <a:tc>
                  <a:txBody>
                    <a:bodyPr/>
                    <a:lstStyle/>
                    <a:p>
                      <a:pPr algn="r" fontAlgn="b"/>
                      <a:r>
                        <a:rPr lang="uk-UA" sz="1800" b="0" i="0" u="none" strike="noStrike">
                          <a:solidFill>
                            <a:srgbClr val="000000"/>
                          </a:solidFill>
                          <a:effectLst/>
                          <a:latin typeface="Arial"/>
                        </a:rPr>
                        <a:t>58,6</a:t>
                      </a:r>
                    </a:p>
                  </a:txBody>
                  <a:tcPr marL="12700" marR="12700" marT="12700" marB="0" anchor="b"/>
                </a:tc>
                <a:tc>
                  <a:txBody>
                    <a:bodyPr/>
                    <a:lstStyle/>
                    <a:p>
                      <a:pPr algn="r" fontAlgn="b"/>
                      <a:r>
                        <a:rPr lang="fi-FI" sz="1800" b="0" i="0" u="none" strike="noStrike">
                          <a:solidFill>
                            <a:srgbClr val="000000"/>
                          </a:solidFill>
                          <a:effectLst/>
                          <a:latin typeface="Arial"/>
                        </a:rPr>
                        <a:t>63,9</a:t>
                      </a:r>
                    </a:p>
                  </a:txBody>
                  <a:tcPr marL="12700" marR="12700" marT="12700" marB="0" anchor="b"/>
                </a:tc>
                <a:tc>
                  <a:txBody>
                    <a:bodyPr/>
                    <a:lstStyle/>
                    <a:p>
                      <a:pPr algn="r" fontAlgn="b"/>
                      <a:r>
                        <a:rPr lang="nb-NO" sz="1800" b="0" i="0" u="none" strike="noStrike" dirty="0">
                          <a:solidFill>
                            <a:srgbClr val="000000"/>
                          </a:solidFill>
                          <a:effectLst/>
                          <a:latin typeface="Calibri"/>
                        </a:rPr>
                        <a:t>9,0%</a:t>
                      </a:r>
                    </a:p>
                  </a:txBody>
                  <a:tcPr marL="12700" marR="12700" marT="12700" marB="0" anchor="b"/>
                </a:tc>
              </a:tr>
              <a:tr h="415290">
                <a:tc>
                  <a:txBody>
                    <a:bodyPr/>
                    <a:lstStyle/>
                    <a:p>
                      <a:pPr algn="l" fontAlgn="b"/>
                      <a:r>
                        <a:rPr lang="is-IS" sz="1800" b="0" i="0" u="none" strike="noStrike">
                          <a:solidFill>
                            <a:srgbClr val="000000"/>
                          </a:solidFill>
                          <a:effectLst/>
                          <a:latin typeface="Arial"/>
                        </a:rPr>
                        <a:t>EU28</a:t>
                      </a:r>
                    </a:p>
                  </a:txBody>
                  <a:tcPr marL="12700" marR="12700" marT="12700" marB="0" anchor="b"/>
                </a:tc>
                <a:tc>
                  <a:txBody>
                    <a:bodyPr/>
                    <a:lstStyle/>
                    <a:p>
                      <a:pPr algn="r" fontAlgn="b"/>
                      <a:r>
                        <a:rPr lang="is-IS" sz="1800" b="0" i="0" u="none" strike="noStrike">
                          <a:solidFill>
                            <a:srgbClr val="000000"/>
                          </a:solidFill>
                          <a:effectLst/>
                          <a:latin typeface="Arial"/>
                        </a:rPr>
                        <a:t>68,4</a:t>
                      </a:r>
                    </a:p>
                  </a:txBody>
                  <a:tcPr marL="12700" marR="12700" marT="12700" marB="0" anchor="b"/>
                </a:tc>
                <a:tc>
                  <a:txBody>
                    <a:bodyPr/>
                    <a:lstStyle/>
                    <a:p>
                      <a:pPr algn="r" fontAlgn="b"/>
                      <a:r>
                        <a:rPr lang="fi-FI" sz="1800" b="0" i="0" u="none" strike="noStrike">
                          <a:solidFill>
                            <a:srgbClr val="000000"/>
                          </a:solidFill>
                          <a:effectLst/>
                          <a:latin typeface="Arial"/>
                        </a:rPr>
                        <a:t>71,1</a:t>
                      </a:r>
                    </a:p>
                  </a:txBody>
                  <a:tcPr marL="12700" marR="12700" marT="12700" marB="0" anchor="b"/>
                </a:tc>
                <a:tc>
                  <a:txBody>
                    <a:bodyPr/>
                    <a:lstStyle/>
                    <a:p>
                      <a:pPr algn="r" fontAlgn="b"/>
                      <a:r>
                        <a:rPr lang="pt-BR" sz="1800" b="0" i="0" u="none" strike="noStrike">
                          <a:solidFill>
                            <a:srgbClr val="000000"/>
                          </a:solidFill>
                          <a:effectLst/>
                          <a:latin typeface="Calibri"/>
                        </a:rPr>
                        <a:t>3,9%</a:t>
                      </a:r>
                    </a:p>
                  </a:txBody>
                  <a:tcPr marL="12700" marR="12700" marT="12700" marB="0" anchor="b"/>
                </a:tc>
                <a:tc>
                  <a:txBody>
                    <a:bodyPr/>
                    <a:lstStyle/>
                    <a:p>
                      <a:pPr algn="l" fontAlgn="b"/>
                      <a:endParaRPr lang="it-IT" sz="1800" b="0" i="0" u="none" strike="noStrike" dirty="0">
                        <a:solidFill>
                          <a:srgbClr val="000000"/>
                        </a:solidFill>
                        <a:effectLst/>
                        <a:latin typeface="Arial"/>
                      </a:endParaRPr>
                    </a:p>
                  </a:txBody>
                  <a:tcPr marL="12700" marR="12700" marT="12700" marB="0" anchor="b"/>
                </a:tc>
                <a:tc>
                  <a:txBody>
                    <a:bodyPr/>
                    <a:lstStyle/>
                    <a:p>
                      <a:pPr algn="l" fontAlgn="b"/>
                      <a:r>
                        <a:rPr lang="it-IT" sz="1800" b="0" i="0" u="none" strike="noStrike" dirty="0">
                          <a:solidFill>
                            <a:srgbClr val="000000"/>
                          </a:solidFill>
                          <a:effectLst/>
                          <a:latin typeface="Arial"/>
                        </a:rPr>
                        <a:t>HU</a:t>
                      </a:r>
                    </a:p>
                  </a:txBody>
                  <a:tcPr marL="12700" marR="12700" marT="12700" marB="0" anchor="b"/>
                </a:tc>
                <a:tc>
                  <a:txBody>
                    <a:bodyPr/>
                    <a:lstStyle/>
                    <a:p>
                      <a:pPr algn="r" fontAlgn="b"/>
                      <a:r>
                        <a:rPr lang="is-IS" sz="1800" b="0" i="0" u="none" strike="noStrike">
                          <a:solidFill>
                            <a:srgbClr val="000000"/>
                          </a:solidFill>
                          <a:effectLst/>
                          <a:latin typeface="Arial"/>
                        </a:rPr>
                        <a:t>63,0</a:t>
                      </a:r>
                    </a:p>
                  </a:txBody>
                  <a:tcPr marL="12700" marR="12700" marT="12700" marB="0" anchor="b"/>
                </a:tc>
                <a:tc>
                  <a:txBody>
                    <a:bodyPr/>
                    <a:lstStyle/>
                    <a:p>
                      <a:pPr algn="r" fontAlgn="b"/>
                      <a:r>
                        <a:rPr lang="fi-FI" sz="1800" b="0" i="0" u="none" strike="noStrike">
                          <a:solidFill>
                            <a:srgbClr val="000000"/>
                          </a:solidFill>
                          <a:effectLst/>
                          <a:latin typeface="Arial"/>
                        </a:rPr>
                        <a:t>71,5</a:t>
                      </a:r>
                    </a:p>
                  </a:txBody>
                  <a:tcPr marL="12700" marR="12700" marT="12700" marB="0" anchor="b"/>
                </a:tc>
                <a:tc>
                  <a:txBody>
                    <a:bodyPr/>
                    <a:lstStyle/>
                    <a:p>
                      <a:pPr algn="r" fontAlgn="b"/>
                      <a:r>
                        <a:rPr lang="pt-BR" sz="1800" b="0" i="0" u="none" strike="noStrike" dirty="0">
                          <a:solidFill>
                            <a:srgbClr val="000000"/>
                          </a:solidFill>
                          <a:effectLst/>
                          <a:latin typeface="Calibri"/>
                        </a:rPr>
                        <a:t>13,5%</a:t>
                      </a:r>
                    </a:p>
                  </a:txBody>
                  <a:tcPr marL="12700" marR="12700" marT="12700" marB="0" anchor="b"/>
                </a:tc>
              </a:tr>
            </a:tbl>
          </a:graphicData>
        </a:graphic>
      </p:graphicFrame>
    </p:spTree>
    <p:extLst>
      <p:ext uri="{BB962C8B-B14F-4D97-AF65-F5344CB8AC3E}">
        <p14:creationId xmlns:p14="http://schemas.microsoft.com/office/powerpoint/2010/main" val="4609646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258</TotalTime>
  <Words>1484</Words>
  <Application>Microsoft Macintosh PowerPoint</Application>
  <PresentationFormat>Presentazione su schermo (4:3)</PresentationFormat>
  <Paragraphs>424</Paragraphs>
  <Slides>33</Slides>
  <Notes>2</Notes>
  <HiddenSlides>0</HiddenSlides>
  <MMClips>0</MMClips>
  <ScaleCrop>false</ScaleCrop>
  <HeadingPairs>
    <vt:vector size="4" baseType="variant">
      <vt:variant>
        <vt:lpstr>Tema</vt:lpstr>
      </vt:variant>
      <vt:variant>
        <vt:i4>1</vt:i4>
      </vt:variant>
      <vt:variant>
        <vt:lpstr>Titoli diapositive</vt:lpstr>
      </vt:variant>
      <vt:variant>
        <vt:i4>33</vt:i4>
      </vt:variant>
    </vt:vector>
  </HeadingPairs>
  <TitlesOfParts>
    <vt:vector size="34" baseType="lpstr">
      <vt:lpstr>Tema di Office</vt:lpstr>
      <vt:lpstr>Disuguaglianze, salari e lavoro: cosa è successo nella crisi</vt:lpstr>
      <vt:lpstr>5 domande </vt:lpstr>
      <vt:lpstr>Tassi di disoccupazione in Europa e variazione tra il 2013 e il 2016.  Fonte: Employment and social development in Europe, 2017  </vt:lpstr>
      <vt:lpstr>Presentazione di PowerPoint</vt:lpstr>
      <vt:lpstr>Il tasso di disoccupazione più alto dal 2008 e quello di dicembre 2016</vt:lpstr>
      <vt:lpstr>Il tasso di disoccupazione giovanile più alto dal 2008 e quello di dicembre 2016</vt:lpstr>
      <vt:lpstr>Sottoutilizzazione del lavoro correlata al tasso di disoccupazione, 2015  (OECD 2017)</vt:lpstr>
      <vt:lpstr>Tassi di occupazione in Europa e variazione tra il 2013 e il 2016.  Fonte: Employment and social development in Europe, 2017  </vt:lpstr>
      <vt:lpstr>Presentazione di PowerPoint</vt:lpstr>
      <vt:lpstr>Disuguaglianza e povertà: 5 indici</vt:lpstr>
      <vt:lpstr>Disuguaglianza nei redditi disponibili (indice Gini, dati OCSE) </vt:lpstr>
      <vt:lpstr>Disuguaglianza nei redditi di mercato (indice Gini, dati OCSE) </vt:lpstr>
      <vt:lpstr>Povertà (relativa) prima dei trasferimenti </vt:lpstr>
      <vt:lpstr>Povertà (relativa) dopo i trasferimenti</vt:lpstr>
      <vt:lpstr>S80/S20</vt:lpstr>
      <vt:lpstr>S80/S20</vt:lpstr>
      <vt:lpstr>Commenti</vt:lpstr>
      <vt:lpstr>La performance dell’Italia nel confronto con 11 paesi</vt:lpstr>
      <vt:lpstr>Ma…</vt:lpstr>
      <vt:lpstr>Qualche altra informazione</vt:lpstr>
      <vt:lpstr>La quota di working poor fra i lavoratori dipendenti privati in Italia, 25-54 anni  E’ working poor chi ha una retribuzione inferiore al 60% della corrispondente retribuzione mediana.  Fonte: Elaborazioni su dati AD-SILC  </vt:lpstr>
      <vt:lpstr>Il disagio finanziario del 25% più povero </vt:lpstr>
      <vt:lpstr>Crescita dei salari e della produttività </vt:lpstr>
      <vt:lpstr>La disuguaglianza nelle regioni</vt:lpstr>
      <vt:lpstr>La disuguaglianza nelle regioni</vt:lpstr>
      <vt:lpstr>Gli effetti dell’austerità</vt:lpstr>
      <vt:lpstr>Modelli di austerità </vt:lpstr>
      <vt:lpstr>I tagli al welfare e la disuguaglianza</vt:lpstr>
      <vt:lpstr>Può esistere austerity egualitaria?</vt:lpstr>
      <vt:lpstr>Le disuguaglianze e i livelli di attività </vt:lpstr>
      <vt:lpstr>Presentazione di PowerPoint</vt:lpstr>
      <vt:lpstr>Conclusioni</vt:lpstr>
      <vt:lpstr>Grazie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referee commento</dc:creator>
  <cp:lastModifiedBy>referee commento</cp:lastModifiedBy>
  <cp:revision>69</cp:revision>
  <dcterms:created xsi:type="dcterms:W3CDTF">2017-10-30T07:31:25Z</dcterms:created>
  <dcterms:modified xsi:type="dcterms:W3CDTF">2017-11-23T09:01:32Z</dcterms:modified>
</cp:coreProperties>
</file>